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6"/>
  </p:sldMasterIdLst>
  <p:notesMasterIdLst>
    <p:notesMasterId r:id="rId53"/>
  </p:notesMasterIdLst>
  <p:sldIdLst>
    <p:sldId id="280" r:id="rId7"/>
    <p:sldId id="309" r:id="rId8"/>
    <p:sldId id="293" r:id="rId9"/>
    <p:sldId id="310" r:id="rId10"/>
    <p:sldId id="314" r:id="rId11"/>
    <p:sldId id="311" r:id="rId12"/>
    <p:sldId id="312" r:id="rId13"/>
    <p:sldId id="315" r:id="rId14"/>
    <p:sldId id="317" r:id="rId15"/>
    <p:sldId id="316" r:id="rId16"/>
    <p:sldId id="325" r:id="rId17"/>
    <p:sldId id="345" r:id="rId18"/>
    <p:sldId id="322" r:id="rId19"/>
    <p:sldId id="321" r:id="rId20"/>
    <p:sldId id="348" r:id="rId21"/>
    <p:sldId id="350" r:id="rId22"/>
    <p:sldId id="319" r:id="rId23"/>
    <p:sldId id="318" r:id="rId24"/>
    <p:sldId id="323" r:id="rId25"/>
    <p:sldId id="334" r:id="rId26"/>
    <p:sldId id="336" r:id="rId27"/>
    <p:sldId id="333" r:id="rId28"/>
    <p:sldId id="346" r:id="rId29"/>
    <p:sldId id="332" r:id="rId30"/>
    <p:sldId id="331" r:id="rId31"/>
    <p:sldId id="330" r:id="rId32"/>
    <p:sldId id="329" r:id="rId33"/>
    <p:sldId id="328" r:id="rId34"/>
    <p:sldId id="327" r:id="rId35"/>
    <p:sldId id="326" r:id="rId36"/>
    <p:sldId id="344" r:id="rId37"/>
    <p:sldId id="347" r:id="rId38"/>
    <p:sldId id="343" r:id="rId39"/>
    <p:sldId id="354" r:id="rId40"/>
    <p:sldId id="342" r:id="rId41"/>
    <p:sldId id="341" r:id="rId42"/>
    <p:sldId id="340" r:id="rId43"/>
    <p:sldId id="339" r:id="rId44"/>
    <p:sldId id="351" r:id="rId45"/>
    <p:sldId id="353" r:id="rId46"/>
    <p:sldId id="355" r:id="rId47"/>
    <p:sldId id="356" r:id="rId48"/>
    <p:sldId id="358" r:id="rId49"/>
    <p:sldId id="357" r:id="rId50"/>
    <p:sldId id="352" r:id="rId51"/>
    <p:sldId id="275" r:id="rId52"/>
  </p:sldIdLst>
  <p:sldSz cx="10969625" cy="6170613"/>
  <p:notesSz cx="6858000" cy="9144000"/>
  <p:custDataLst>
    <p:tags r:id="rId54"/>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521415D9-36F7-43E2-AB2F-B90AF26B5E84}">
      <p14:sectionLst xmlns:p14="http://schemas.microsoft.com/office/powerpoint/2010/main">
        <p14:section name="Title Slides" id="{2EC34D43-5E0B-4658-A0A5-08B799CAE4FF}">
          <p14:sldIdLst>
            <p14:sldId id="280"/>
            <p14:sldId id="309"/>
            <p14:sldId id="293"/>
            <p14:sldId id="310"/>
            <p14:sldId id="314"/>
            <p14:sldId id="311"/>
            <p14:sldId id="312"/>
            <p14:sldId id="315"/>
            <p14:sldId id="317"/>
            <p14:sldId id="316"/>
            <p14:sldId id="325"/>
            <p14:sldId id="345"/>
            <p14:sldId id="322"/>
            <p14:sldId id="321"/>
            <p14:sldId id="348"/>
            <p14:sldId id="350"/>
            <p14:sldId id="319"/>
            <p14:sldId id="318"/>
            <p14:sldId id="323"/>
            <p14:sldId id="334"/>
            <p14:sldId id="336"/>
            <p14:sldId id="333"/>
            <p14:sldId id="346"/>
            <p14:sldId id="332"/>
            <p14:sldId id="331"/>
            <p14:sldId id="330"/>
            <p14:sldId id="329"/>
            <p14:sldId id="328"/>
            <p14:sldId id="327"/>
            <p14:sldId id="326"/>
            <p14:sldId id="344"/>
            <p14:sldId id="347"/>
            <p14:sldId id="343"/>
            <p14:sldId id="354"/>
            <p14:sldId id="342"/>
            <p14:sldId id="341"/>
            <p14:sldId id="340"/>
            <p14:sldId id="339"/>
            <p14:sldId id="351"/>
            <p14:sldId id="353"/>
            <p14:sldId id="355"/>
            <p14:sldId id="356"/>
            <p14:sldId id="358"/>
            <p14:sldId id="357"/>
            <p14:sldId id="352"/>
          </p14:sldIdLst>
        </p14:section>
        <p14:section name="End slide" id="{C5651873-087A-4F9C-9FFC-E132173E08E6}">
          <p14:sldIdLst>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2C88"/>
    <a:srgbClr val="BD0C78"/>
    <a:srgbClr val="17827E"/>
    <a:srgbClr val="EFF1F2"/>
    <a:srgbClr val="71767C"/>
    <a:srgbClr val="E0E2E5"/>
    <a:srgbClr val="EFEF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BF3D5E-750D-5A44-8AF3-0CA41FD429B6}" v="273" dt="2026-01-13T05:57:02.4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85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customXml" Target="../customXml/item5.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13.01.2026</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Add Slide Title</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3" name="Rectangle 2">
            <a:extLst>
              <a:ext uri="{FF2B5EF4-FFF2-40B4-BE49-F238E27FC236}">
                <a16:creationId xmlns:a16="http://schemas.microsoft.com/office/drawing/2014/main" id="{8834754C-DB89-2B79-A98D-DA7155A3C662}"/>
              </a:ext>
            </a:extLst>
          </p:cNvPr>
          <p:cNvSpPr/>
          <p:nvPr userDrawn="1"/>
        </p:nvSpPr>
        <p:spPr>
          <a:xfrm>
            <a:off x="-1" y="5325533"/>
            <a:ext cx="7857067" cy="751077"/>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 name="Rectangle 3">
            <a:extLst>
              <a:ext uri="{FF2B5EF4-FFF2-40B4-BE49-F238E27FC236}">
                <a16:creationId xmlns:a16="http://schemas.microsoft.com/office/drawing/2014/main" id="{F93C5B5A-9979-F240-4977-29333BE6F9CF}"/>
              </a:ext>
            </a:extLst>
          </p:cNvPr>
          <p:cNvSpPr/>
          <p:nvPr userDrawn="1"/>
        </p:nvSpPr>
        <p:spPr>
          <a:xfrm>
            <a:off x="-1" y="0"/>
            <a:ext cx="10969626" cy="5538788"/>
          </a:xfrm>
          <a:prstGeom prst="rect">
            <a:avLst/>
          </a:prstGeom>
          <a:solidFill>
            <a:schemeClr val="bg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86650551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19"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Add Slide Title</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BGSW | 2023</a:t>
            </a: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GmbH 2023. All rights reserved, also regarding any disposal, exploitation, reproduction, editing, distribution, as well as in the event of applications for industrial property rights.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50" r:id="rId3"/>
    <p:sldLayoutId id="2147483751" r:id="rId4"/>
    <p:sldLayoutId id="2147483752" r:id="rId5"/>
    <p:sldLayoutId id="2147483753" r:id="rId6"/>
    <p:sldLayoutId id="2147483746" r:id="rId7"/>
    <p:sldLayoutId id="2147483744" r:id="rId8"/>
    <p:sldLayoutId id="2147483724" r:id="rId9"/>
    <p:sldLayoutId id="2147483726" r:id="rId10"/>
    <p:sldLayoutId id="2147483727" r:id="rId11"/>
    <p:sldLayoutId id="2147483728" r:id="rId12"/>
    <p:sldLayoutId id="2147483729" r:id="rId13"/>
    <p:sldLayoutId id="2147483745" r:id="rId14"/>
    <p:sldLayoutId id="2147483723" r:id="rId15"/>
    <p:sldLayoutId id="2147483734" r:id="rId16"/>
    <p:sldLayoutId id="2147483756" r:id="rId17"/>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17.xml"/><Relationship Id="rId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Oval 5">
            <a:extLst>
              <a:ext uri="{FF2B5EF4-FFF2-40B4-BE49-F238E27FC236}">
                <a16:creationId xmlns:a16="http://schemas.microsoft.com/office/drawing/2014/main" id="{5F350A67-B1FD-29EA-8B4C-AD86A46A4430}"/>
              </a:ext>
            </a:extLst>
          </p:cNvPr>
          <p:cNvSpPr>
            <a:spLocks noChangeArrowheads="1"/>
          </p:cNvSpPr>
          <p:nvPr/>
        </p:nvSpPr>
        <p:spPr bwMode="auto">
          <a:xfrm>
            <a:off x="679450" y="628651"/>
            <a:ext cx="4873625" cy="4875213"/>
          </a:xfrm>
          <a:prstGeom prst="ellipse">
            <a:avLst/>
          </a:prstGeom>
          <a:solidFill>
            <a:srgbClr val="BD0C78"/>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6">
            <a:extLst>
              <a:ext uri="{FF2B5EF4-FFF2-40B4-BE49-F238E27FC236}">
                <a16:creationId xmlns:a16="http://schemas.microsoft.com/office/drawing/2014/main" id="{B776341A-F8CB-1D22-FD5E-5C329FD7267C}"/>
              </a:ext>
            </a:extLst>
          </p:cNvPr>
          <p:cNvSpPr>
            <a:spLocks noChangeArrowheads="1"/>
          </p:cNvSpPr>
          <p:nvPr/>
        </p:nvSpPr>
        <p:spPr bwMode="auto">
          <a:xfrm>
            <a:off x="376238" y="2717801"/>
            <a:ext cx="179388" cy="179388"/>
          </a:xfrm>
          <a:prstGeom prst="ellipse">
            <a:avLst/>
          </a:prstGeom>
          <a:solidFill>
            <a:srgbClr val="BD0C78"/>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7">
            <a:extLst>
              <a:ext uri="{FF2B5EF4-FFF2-40B4-BE49-F238E27FC236}">
                <a16:creationId xmlns:a16="http://schemas.microsoft.com/office/drawing/2014/main" id="{24E336CE-8F30-044E-B490-331DF58F6F27}"/>
              </a:ext>
            </a:extLst>
          </p:cNvPr>
          <p:cNvSpPr>
            <a:spLocks noChangeArrowheads="1"/>
          </p:cNvSpPr>
          <p:nvPr/>
        </p:nvSpPr>
        <p:spPr bwMode="auto">
          <a:xfrm>
            <a:off x="973138" y="1249363"/>
            <a:ext cx="449263" cy="450850"/>
          </a:xfrm>
          <a:prstGeom prst="ellipse">
            <a:avLst/>
          </a:prstGeom>
          <a:solidFill>
            <a:srgbClr val="17827E"/>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8">
            <a:extLst>
              <a:ext uri="{FF2B5EF4-FFF2-40B4-BE49-F238E27FC236}">
                <a16:creationId xmlns:a16="http://schemas.microsoft.com/office/drawing/2014/main" id="{DA494717-246B-DB7A-EE5D-B1FC6B97C38A}"/>
              </a:ext>
            </a:extLst>
          </p:cNvPr>
          <p:cNvSpPr>
            <a:spLocks noChangeArrowheads="1"/>
          </p:cNvSpPr>
          <p:nvPr/>
        </p:nvSpPr>
        <p:spPr bwMode="auto">
          <a:xfrm>
            <a:off x="4510088" y="590551"/>
            <a:ext cx="328613" cy="328613"/>
          </a:xfrm>
          <a:prstGeom prst="ellipse">
            <a:avLst/>
          </a:prstGeom>
          <a:solidFill>
            <a:srgbClr val="BD0C78"/>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9">
            <a:extLst>
              <a:ext uri="{FF2B5EF4-FFF2-40B4-BE49-F238E27FC236}">
                <a16:creationId xmlns:a16="http://schemas.microsoft.com/office/drawing/2014/main" id="{BA21AE7F-4112-E355-AD2B-FA8B9F3BA93E}"/>
              </a:ext>
            </a:extLst>
          </p:cNvPr>
          <p:cNvSpPr>
            <a:spLocks noChangeArrowheads="1"/>
          </p:cNvSpPr>
          <p:nvPr/>
        </p:nvSpPr>
        <p:spPr bwMode="auto">
          <a:xfrm>
            <a:off x="5422900" y="1249363"/>
            <a:ext cx="330200" cy="328613"/>
          </a:xfrm>
          <a:prstGeom prst="ellipse">
            <a:avLst/>
          </a:prstGeom>
          <a:solidFill>
            <a:srgbClr val="17827E"/>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0">
            <a:extLst>
              <a:ext uri="{FF2B5EF4-FFF2-40B4-BE49-F238E27FC236}">
                <a16:creationId xmlns:a16="http://schemas.microsoft.com/office/drawing/2014/main" id="{2B3FEB6E-292F-9D52-BAD3-53540204874B}"/>
              </a:ext>
            </a:extLst>
          </p:cNvPr>
          <p:cNvSpPr>
            <a:spLocks noChangeArrowheads="1"/>
          </p:cNvSpPr>
          <p:nvPr/>
        </p:nvSpPr>
        <p:spPr bwMode="auto">
          <a:xfrm>
            <a:off x="5676900" y="3468688"/>
            <a:ext cx="209550" cy="207963"/>
          </a:xfrm>
          <a:prstGeom prst="ellipse">
            <a:avLst/>
          </a:prstGeom>
          <a:solidFill>
            <a:srgbClr val="17827E"/>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1">
            <a:extLst>
              <a:ext uri="{FF2B5EF4-FFF2-40B4-BE49-F238E27FC236}">
                <a16:creationId xmlns:a16="http://schemas.microsoft.com/office/drawing/2014/main" id="{0C00C4E7-4589-AFEF-E065-F9797AA1558B}"/>
              </a:ext>
            </a:extLst>
          </p:cNvPr>
          <p:cNvSpPr>
            <a:spLocks noChangeArrowheads="1"/>
          </p:cNvSpPr>
          <p:nvPr/>
        </p:nvSpPr>
        <p:spPr bwMode="auto">
          <a:xfrm>
            <a:off x="4343400" y="3571876"/>
            <a:ext cx="658813" cy="660400"/>
          </a:xfrm>
          <a:prstGeom prst="ellipse">
            <a:avLst/>
          </a:prstGeom>
          <a:solidFill>
            <a:srgbClr val="17827E"/>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
            <a:extLst>
              <a:ext uri="{FF2B5EF4-FFF2-40B4-BE49-F238E27FC236}">
                <a16:creationId xmlns:a16="http://schemas.microsoft.com/office/drawing/2014/main" id="{28D9E58C-F4C8-1513-F257-44B3A4B0E777}"/>
              </a:ext>
            </a:extLst>
          </p:cNvPr>
          <p:cNvSpPr>
            <a:spLocks noChangeArrowheads="1"/>
          </p:cNvSpPr>
          <p:nvPr/>
        </p:nvSpPr>
        <p:spPr bwMode="auto">
          <a:xfrm>
            <a:off x="4343400" y="5191126"/>
            <a:ext cx="390525" cy="387350"/>
          </a:xfrm>
          <a:prstGeom prst="ellipse">
            <a:avLst/>
          </a:prstGeom>
          <a:solidFill>
            <a:srgbClr val="17827E"/>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3">
            <a:extLst>
              <a:ext uri="{FF2B5EF4-FFF2-40B4-BE49-F238E27FC236}">
                <a16:creationId xmlns:a16="http://schemas.microsoft.com/office/drawing/2014/main" id="{CE4E4176-0172-9BFD-1CD8-344E71A243E2}"/>
              </a:ext>
            </a:extLst>
          </p:cNvPr>
          <p:cNvSpPr>
            <a:spLocks noChangeArrowheads="1"/>
          </p:cNvSpPr>
          <p:nvPr/>
        </p:nvSpPr>
        <p:spPr bwMode="auto">
          <a:xfrm>
            <a:off x="1035050" y="4694238"/>
            <a:ext cx="207963" cy="212725"/>
          </a:xfrm>
          <a:prstGeom prst="ellipse">
            <a:avLst/>
          </a:prstGeom>
          <a:solidFill>
            <a:srgbClr val="BD0C78"/>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4">
            <a:extLst>
              <a:ext uri="{FF2B5EF4-FFF2-40B4-BE49-F238E27FC236}">
                <a16:creationId xmlns:a16="http://schemas.microsoft.com/office/drawing/2014/main" id="{ECB8B5B6-EEAC-A7CC-5C97-A39999B69F12}"/>
              </a:ext>
            </a:extLst>
          </p:cNvPr>
          <p:cNvSpPr>
            <a:spLocks noChangeArrowheads="1"/>
          </p:cNvSpPr>
          <p:nvPr/>
        </p:nvSpPr>
        <p:spPr bwMode="auto">
          <a:xfrm>
            <a:off x="346075" y="3768726"/>
            <a:ext cx="627063" cy="625475"/>
          </a:xfrm>
          <a:prstGeom prst="ellipse">
            <a:avLst/>
          </a:prstGeom>
          <a:solidFill>
            <a:srgbClr val="17827E"/>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
            <a:extLst>
              <a:ext uri="{FF2B5EF4-FFF2-40B4-BE49-F238E27FC236}">
                <a16:creationId xmlns:a16="http://schemas.microsoft.com/office/drawing/2014/main" id="{E5DD8DAE-E47B-A7B3-857C-D1C24BF1BE1E}"/>
              </a:ext>
            </a:extLst>
          </p:cNvPr>
          <p:cNvSpPr>
            <a:spLocks noChangeArrowheads="1"/>
          </p:cNvSpPr>
          <p:nvPr/>
        </p:nvSpPr>
        <p:spPr bwMode="auto">
          <a:xfrm>
            <a:off x="3302000" y="346076"/>
            <a:ext cx="179388" cy="179388"/>
          </a:xfrm>
          <a:prstGeom prst="ellipse">
            <a:avLst/>
          </a:prstGeom>
          <a:solidFill>
            <a:srgbClr val="B2B9C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79D2104E-E6B4-B3D5-ADE2-C9821F5BF147}"/>
              </a:ext>
            </a:extLst>
          </p:cNvPr>
          <p:cNvSpPr>
            <a:spLocks/>
          </p:cNvSpPr>
          <p:nvPr/>
        </p:nvSpPr>
        <p:spPr bwMode="auto">
          <a:xfrm>
            <a:off x="4522788" y="942976"/>
            <a:ext cx="427038" cy="411163"/>
          </a:xfrm>
          <a:custGeom>
            <a:avLst/>
            <a:gdLst>
              <a:gd name="T0" fmla="*/ 63 w 131"/>
              <a:gd name="T1" fmla="*/ 0 h 126"/>
              <a:gd name="T2" fmla="*/ 0 w 131"/>
              <a:gd name="T3" fmla="*/ 40 h 126"/>
              <a:gd name="T4" fmla="*/ 101 w 131"/>
              <a:gd name="T5" fmla="*/ 126 h 126"/>
              <a:gd name="T6" fmla="*/ 131 w 131"/>
              <a:gd name="T7" fmla="*/ 69 h 126"/>
              <a:gd name="T8" fmla="*/ 63 w 131"/>
              <a:gd name="T9" fmla="*/ 0 h 126"/>
            </a:gdLst>
            <a:ahLst/>
            <a:cxnLst>
              <a:cxn ang="0">
                <a:pos x="T0" y="T1"/>
              </a:cxn>
              <a:cxn ang="0">
                <a:pos x="T2" y="T3"/>
              </a:cxn>
              <a:cxn ang="0">
                <a:pos x="T4" y="T5"/>
              </a:cxn>
              <a:cxn ang="0">
                <a:pos x="T6" y="T7"/>
              </a:cxn>
              <a:cxn ang="0">
                <a:pos x="T8" y="T9"/>
              </a:cxn>
            </a:cxnLst>
            <a:rect l="0" t="0" r="r" b="b"/>
            <a:pathLst>
              <a:path w="131" h="126">
                <a:moveTo>
                  <a:pt x="63" y="0"/>
                </a:moveTo>
                <a:cubicBezTo>
                  <a:pt x="35" y="0"/>
                  <a:pt x="11" y="17"/>
                  <a:pt x="0" y="40"/>
                </a:cubicBezTo>
                <a:cubicBezTo>
                  <a:pt x="36" y="66"/>
                  <a:pt x="70" y="95"/>
                  <a:pt x="101" y="126"/>
                </a:cubicBezTo>
                <a:cubicBezTo>
                  <a:pt x="119" y="114"/>
                  <a:pt x="131" y="93"/>
                  <a:pt x="131" y="69"/>
                </a:cubicBezTo>
                <a:cubicBezTo>
                  <a:pt x="131" y="31"/>
                  <a:pt x="101" y="0"/>
                  <a:pt x="63" y="0"/>
                </a:cubicBezTo>
              </a:path>
            </a:pathLst>
          </a:custGeom>
          <a:solidFill>
            <a:srgbClr val="B2B9C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7">
            <a:extLst>
              <a:ext uri="{FF2B5EF4-FFF2-40B4-BE49-F238E27FC236}">
                <a16:creationId xmlns:a16="http://schemas.microsoft.com/office/drawing/2014/main" id="{E32B2C87-43DD-DE52-3469-987501F87562}"/>
              </a:ext>
            </a:extLst>
          </p:cNvPr>
          <p:cNvSpPr>
            <a:spLocks/>
          </p:cNvSpPr>
          <p:nvPr/>
        </p:nvSpPr>
        <p:spPr bwMode="auto">
          <a:xfrm>
            <a:off x="4503738" y="1073151"/>
            <a:ext cx="347663" cy="319088"/>
          </a:xfrm>
          <a:custGeom>
            <a:avLst/>
            <a:gdLst>
              <a:gd name="T0" fmla="*/ 6 w 107"/>
              <a:gd name="T1" fmla="*/ 0 h 98"/>
              <a:gd name="T2" fmla="*/ 0 w 107"/>
              <a:gd name="T3" fmla="*/ 29 h 98"/>
              <a:gd name="T4" fmla="*/ 69 w 107"/>
              <a:gd name="T5" fmla="*/ 98 h 98"/>
              <a:gd name="T6" fmla="*/ 107 w 107"/>
              <a:gd name="T7" fmla="*/ 86 h 98"/>
              <a:gd name="T8" fmla="*/ 6 w 107"/>
              <a:gd name="T9" fmla="*/ 0 h 98"/>
            </a:gdLst>
            <a:ahLst/>
            <a:cxnLst>
              <a:cxn ang="0">
                <a:pos x="T0" y="T1"/>
              </a:cxn>
              <a:cxn ang="0">
                <a:pos x="T2" y="T3"/>
              </a:cxn>
              <a:cxn ang="0">
                <a:pos x="T4" y="T5"/>
              </a:cxn>
              <a:cxn ang="0">
                <a:pos x="T6" y="T7"/>
              </a:cxn>
              <a:cxn ang="0">
                <a:pos x="T8" y="T9"/>
              </a:cxn>
            </a:cxnLst>
            <a:rect l="0" t="0" r="r" b="b"/>
            <a:pathLst>
              <a:path w="107" h="98">
                <a:moveTo>
                  <a:pt x="6" y="0"/>
                </a:moveTo>
                <a:cubicBezTo>
                  <a:pt x="2" y="9"/>
                  <a:pt x="0" y="19"/>
                  <a:pt x="0" y="29"/>
                </a:cubicBezTo>
                <a:cubicBezTo>
                  <a:pt x="0" y="67"/>
                  <a:pt x="31" y="98"/>
                  <a:pt x="69" y="98"/>
                </a:cubicBezTo>
                <a:cubicBezTo>
                  <a:pt x="83" y="98"/>
                  <a:pt x="96" y="94"/>
                  <a:pt x="107" y="86"/>
                </a:cubicBezTo>
                <a:cubicBezTo>
                  <a:pt x="76" y="55"/>
                  <a:pt x="42" y="26"/>
                  <a:pt x="6" y="0"/>
                </a:cubicBezTo>
              </a:path>
            </a:pathLst>
          </a:custGeom>
          <a:solidFill>
            <a:srgbClr val="B2B9C0">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8">
            <a:extLst>
              <a:ext uri="{FF2B5EF4-FFF2-40B4-BE49-F238E27FC236}">
                <a16:creationId xmlns:a16="http://schemas.microsoft.com/office/drawing/2014/main" id="{8698EA6F-A64F-AB01-26F2-562D703A131F}"/>
              </a:ext>
            </a:extLst>
          </p:cNvPr>
          <p:cNvSpPr>
            <a:spLocks noChangeArrowheads="1"/>
          </p:cNvSpPr>
          <p:nvPr/>
        </p:nvSpPr>
        <p:spPr bwMode="auto">
          <a:xfrm>
            <a:off x="5280025" y="4479926"/>
            <a:ext cx="328613" cy="328613"/>
          </a:xfrm>
          <a:prstGeom prst="ellipse">
            <a:avLst/>
          </a:prstGeom>
          <a:solidFill>
            <a:srgbClr val="BD0C78"/>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9">
            <a:extLst>
              <a:ext uri="{FF2B5EF4-FFF2-40B4-BE49-F238E27FC236}">
                <a16:creationId xmlns:a16="http://schemas.microsoft.com/office/drawing/2014/main" id="{0D4ADA09-4B6E-3A83-2423-096C71932EA0}"/>
              </a:ext>
            </a:extLst>
          </p:cNvPr>
          <p:cNvSpPr>
            <a:spLocks/>
          </p:cNvSpPr>
          <p:nvPr/>
        </p:nvSpPr>
        <p:spPr bwMode="auto">
          <a:xfrm>
            <a:off x="4621213" y="5392738"/>
            <a:ext cx="328613" cy="330200"/>
          </a:xfrm>
          <a:custGeom>
            <a:avLst/>
            <a:gdLst>
              <a:gd name="T0" fmla="*/ 51 w 101"/>
              <a:gd name="T1" fmla="*/ 0 h 101"/>
              <a:gd name="T2" fmla="*/ 35 w 101"/>
              <a:gd name="T3" fmla="*/ 2 h 101"/>
              <a:gd name="T4" fmla="*/ 0 w 101"/>
              <a:gd name="T5" fmla="*/ 52 h 101"/>
              <a:gd name="T6" fmla="*/ 51 w 101"/>
              <a:gd name="T7" fmla="*/ 101 h 101"/>
              <a:gd name="T8" fmla="*/ 101 w 101"/>
              <a:gd name="T9" fmla="*/ 50 h 101"/>
              <a:gd name="T10" fmla="*/ 51 w 101"/>
              <a:gd name="T11" fmla="*/ 0 h 101"/>
            </a:gdLst>
            <a:ahLst/>
            <a:cxnLst>
              <a:cxn ang="0">
                <a:pos x="T0" y="T1"/>
              </a:cxn>
              <a:cxn ang="0">
                <a:pos x="T2" y="T3"/>
              </a:cxn>
              <a:cxn ang="0">
                <a:pos x="T4" y="T5"/>
              </a:cxn>
              <a:cxn ang="0">
                <a:pos x="T6" y="T7"/>
              </a:cxn>
              <a:cxn ang="0">
                <a:pos x="T8" y="T9"/>
              </a:cxn>
              <a:cxn ang="0">
                <a:pos x="T10" y="T11"/>
              </a:cxn>
            </a:cxnLst>
            <a:rect l="0" t="0" r="r" b="b"/>
            <a:pathLst>
              <a:path w="101" h="101">
                <a:moveTo>
                  <a:pt x="51" y="0"/>
                </a:moveTo>
                <a:cubicBezTo>
                  <a:pt x="45" y="0"/>
                  <a:pt x="40" y="1"/>
                  <a:pt x="35" y="2"/>
                </a:cubicBezTo>
                <a:cubicBezTo>
                  <a:pt x="33" y="24"/>
                  <a:pt x="19" y="43"/>
                  <a:pt x="0" y="52"/>
                </a:cubicBezTo>
                <a:cubicBezTo>
                  <a:pt x="1" y="79"/>
                  <a:pt x="23" y="101"/>
                  <a:pt x="51" y="101"/>
                </a:cubicBezTo>
                <a:cubicBezTo>
                  <a:pt x="79" y="101"/>
                  <a:pt x="101" y="78"/>
                  <a:pt x="101" y="50"/>
                </a:cubicBezTo>
                <a:cubicBezTo>
                  <a:pt x="101" y="22"/>
                  <a:pt x="79" y="0"/>
                  <a:pt x="51" y="0"/>
                </a:cubicBezTo>
              </a:path>
            </a:pathLst>
          </a:custGeom>
          <a:solidFill>
            <a:srgbClr val="B2B9C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0">
            <a:extLst>
              <a:ext uri="{FF2B5EF4-FFF2-40B4-BE49-F238E27FC236}">
                <a16:creationId xmlns:a16="http://schemas.microsoft.com/office/drawing/2014/main" id="{E7900801-586C-99E3-92AC-CBB74B145511}"/>
              </a:ext>
            </a:extLst>
          </p:cNvPr>
          <p:cNvSpPr>
            <a:spLocks/>
          </p:cNvSpPr>
          <p:nvPr/>
        </p:nvSpPr>
        <p:spPr bwMode="auto">
          <a:xfrm>
            <a:off x="4621213" y="5399088"/>
            <a:ext cx="112713" cy="163513"/>
          </a:xfrm>
          <a:custGeom>
            <a:avLst/>
            <a:gdLst>
              <a:gd name="T0" fmla="*/ 35 w 35"/>
              <a:gd name="T1" fmla="*/ 0 h 50"/>
              <a:gd name="T2" fmla="*/ 0 w 35"/>
              <a:gd name="T3" fmla="*/ 48 h 50"/>
              <a:gd name="T4" fmla="*/ 0 w 35"/>
              <a:gd name="T5" fmla="*/ 50 h 50"/>
              <a:gd name="T6" fmla="*/ 35 w 35"/>
              <a:gd name="T7" fmla="*/ 0 h 50"/>
            </a:gdLst>
            <a:ahLst/>
            <a:cxnLst>
              <a:cxn ang="0">
                <a:pos x="T0" y="T1"/>
              </a:cxn>
              <a:cxn ang="0">
                <a:pos x="T2" y="T3"/>
              </a:cxn>
              <a:cxn ang="0">
                <a:pos x="T4" y="T5"/>
              </a:cxn>
              <a:cxn ang="0">
                <a:pos x="T6" y="T7"/>
              </a:cxn>
            </a:cxnLst>
            <a:rect l="0" t="0" r="r" b="b"/>
            <a:pathLst>
              <a:path w="35" h="50">
                <a:moveTo>
                  <a:pt x="35" y="0"/>
                </a:moveTo>
                <a:cubicBezTo>
                  <a:pt x="15" y="7"/>
                  <a:pt x="0" y="26"/>
                  <a:pt x="0" y="48"/>
                </a:cubicBezTo>
                <a:cubicBezTo>
                  <a:pt x="0" y="49"/>
                  <a:pt x="0" y="49"/>
                  <a:pt x="0" y="50"/>
                </a:cubicBezTo>
                <a:cubicBezTo>
                  <a:pt x="19" y="41"/>
                  <a:pt x="33" y="22"/>
                  <a:pt x="35" y="0"/>
                </a:cubicBezTo>
              </a:path>
            </a:pathLst>
          </a:custGeom>
          <a:solidFill>
            <a:srgbClr val="B2B9C0">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21">
            <a:extLst>
              <a:ext uri="{FF2B5EF4-FFF2-40B4-BE49-F238E27FC236}">
                <a16:creationId xmlns:a16="http://schemas.microsoft.com/office/drawing/2014/main" id="{533C29BA-34EE-1D8B-94A7-58657A3D8816}"/>
              </a:ext>
            </a:extLst>
          </p:cNvPr>
          <p:cNvSpPr>
            <a:spLocks noChangeArrowheads="1"/>
          </p:cNvSpPr>
          <p:nvPr/>
        </p:nvSpPr>
        <p:spPr bwMode="auto">
          <a:xfrm>
            <a:off x="2525713" y="5648326"/>
            <a:ext cx="209550" cy="207963"/>
          </a:xfrm>
          <a:prstGeom prst="ellipse">
            <a:avLst/>
          </a:prstGeom>
          <a:solidFill>
            <a:srgbClr val="B2B9C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22">
            <a:extLst>
              <a:ext uri="{FF2B5EF4-FFF2-40B4-BE49-F238E27FC236}">
                <a16:creationId xmlns:a16="http://schemas.microsoft.com/office/drawing/2014/main" id="{60209C53-A39C-C4B6-BB71-AFF946909799}"/>
              </a:ext>
            </a:extLst>
          </p:cNvPr>
          <p:cNvSpPr>
            <a:spLocks noChangeArrowheads="1"/>
          </p:cNvSpPr>
          <p:nvPr/>
        </p:nvSpPr>
        <p:spPr bwMode="auto">
          <a:xfrm>
            <a:off x="1971675" y="4313238"/>
            <a:ext cx="658813" cy="658813"/>
          </a:xfrm>
          <a:prstGeom prst="ellipse">
            <a:avLst/>
          </a:prstGeom>
          <a:solidFill>
            <a:srgbClr val="17827E"/>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3">
            <a:extLst>
              <a:ext uri="{FF2B5EF4-FFF2-40B4-BE49-F238E27FC236}">
                <a16:creationId xmlns:a16="http://schemas.microsoft.com/office/drawing/2014/main" id="{FD28B57E-6356-208F-5B14-0416A47842DC}"/>
              </a:ext>
            </a:extLst>
          </p:cNvPr>
          <p:cNvSpPr>
            <a:spLocks/>
          </p:cNvSpPr>
          <p:nvPr/>
        </p:nvSpPr>
        <p:spPr bwMode="auto">
          <a:xfrm>
            <a:off x="623888" y="4319588"/>
            <a:ext cx="387350" cy="385763"/>
          </a:xfrm>
          <a:custGeom>
            <a:avLst/>
            <a:gdLst>
              <a:gd name="T0" fmla="*/ 74 w 119"/>
              <a:gd name="T1" fmla="*/ 0 h 118"/>
              <a:gd name="T2" fmla="*/ 11 w 119"/>
              <a:gd name="T3" fmla="*/ 23 h 118"/>
              <a:gd name="T4" fmla="*/ 11 w 119"/>
              <a:gd name="T5" fmla="*/ 23 h 118"/>
              <a:gd name="T6" fmla="*/ 0 w 119"/>
              <a:gd name="T7" fmla="*/ 58 h 118"/>
              <a:gd name="T8" fmla="*/ 59 w 119"/>
              <a:gd name="T9" fmla="*/ 118 h 118"/>
              <a:gd name="T10" fmla="*/ 119 w 119"/>
              <a:gd name="T11" fmla="*/ 58 h 118"/>
              <a:gd name="T12" fmla="*/ 74 w 119"/>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19" h="118">
                <a:moveTo>
                  <a:pt x="74" y="0"/>
                </a:moveTo>
                <a:cubicBezTo>
                  <a:pt x="57" y="15"/>
                  <a:pt x="35" y="23"/>
                  <a:pt x="11" y="23"/>
                </a:cubicBezTo>
                <a:cubicBezTo>
                  <a:pt x="11" y="23"/>
                  <a:pt x="11" y="23"/>
                  <a:pt x="11" y="23"/>
                </a:cubicBezTo>
                <a:cubicBezTo>
                  <a:pt x="4" y="33"/>
                  <a:pt x="0" y="45"/>
                  <a:pt x="0" y="58"/>
                </a:cubicBezTo>
                <a:cubicBezTo>
                  <a:pt x="0" y="91"/>
                  <a:pt x="26" y="118"/>
                  <a:pt x="59" y="118"/>
                </a:cubicBezTo>
                <a:cubicBezTo>
                  <a:pt x="92" y="118"/>
                  <a:pt x="119" y="91"/>
                  <a:pt x="119" y="58"/>
                </a:cubicBezTo>
                <a:cubicBezTo>
                  <a:pt x="119" y="30"/>
                  <a:pt x="100" y="7"/>
                  <a:pt x="74" y="0"/>
                </a:cubicBezTo>
              </a:path>
            </a:pathLst>
          </a:custGeom>
          <a:solidFill>
            <a:srgbClr val="B2B9C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24">
            <a:extLst>
              <a:ext uri="{FF2B5EF4-FFF2-40B4-BE49-F238E27FC236}">
                <a16:creationId xmlns:a16="http://schemas.microsoft.com/office/drawing/2014/main" id="{A2DCFE43-DA80-7D3E-74C0-7A4C9C9FB0EC}"/>
              </a:ext>
            </a:extLst>
          </p:cNvPr>
          <p:cNvSpPr>
            <a:spLocks/>
          </p:cNvSpPr>
          <p:nvPr/>
        </p:nvSpPr>
        <p:spPr bwMode="auto">
          <a:xfrm>
            <a:off x="658813" y="4313238"/>
            <a:ext cx="206375" cy="80963"/>
          </a:xfrm>
          <a:custGeom>
            <a:avLst/>
            <a:gdLst>
              <a:gd name="T0" fmla="*/ 48 w 63"/>
              <a:gd name="T1" fmla="*/ 0 h 25"/>
              <a:gd name="T2" fmla="*/ 0 w 63"/>
              <a:gd name="T3" fmla="*/ 25 h 25"/>
              <a:gd name="T4" fmla="*/ 0 w 63"/>
              <a:gd name="T5" fmla="*/ 25 h 25"/>
              <a:gd name="T6" fmla="*/ 63 w 63"/>
              <a:gd name="T7" fmla="*/ 2 h 25"/>
              <a:gd name="T8" fmla="*/ 48 w 63"/>
              <a:gd name="T9" fmla="*/ 0 h 25"/>
            </a:gdLst>
            <a:ahLst/>
            <a:cxnLst>
              <a:cxn ang="0">
                <a:pos x="T0" y="T1"/>
              </a:cxn>
              <a:cxn ang="0">
                <a:pos x="T2" y="T3"/>
              </a:cxn>
              <a:cxn ang="0">
                <a:pos x="T4" y="T5"/>
              </a:cxn>
              <a:cxn ang="0">
                <a:pos x="T6" y="T7"/>
              </a:cxn>
              <a:cxn ang="0">
                <a:pos x="T8" y="T9"/>
              </a:cxn>
            </a:cxnLst>
            <a:rect l="0" t="0" r="r" b="b"/>
            <a:pathLst>
              <a:path w="63" h="25">
                <a:moveTo>
                  <a:pt x="48" y="0"/>
                </a:moveTo>
                <a:cubicBezTo>
                  <a:pt x="28" y="0"/>
                  <a:pt x="10" y="10"/>
                  <a:pt x="0" y="25"/>
                </a:cubicBezTo>
                <a:cubicBezTo>
                  <a:pt x="0" y="25"/>
                  <a:pt x="0" y="25"/>
                  <a:pt x="0" y="25"/>
                </a:cubicBezTo>
                <a:cubicBezTo>
                  <a:pt x="24" y="25"/>
                  <a:pt x="46" y="17"/>
                  <a:pt x="63" y="2"/>
                </a:cubicBezTo>
                <a:cubicBezTo>
                  <a:pt x="58" y="1"/>
                  <a:pt x="53" y="0"/>
                  <a:pt x="48" y="0"/>
                </a:cubicBezTo>
              </a:path>
            </a:pathLst>
          </a:custGeom>
          <a:solidFill>
            <a:srgbClr val="B2B9C0">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25">
            <a:extLst>
              <a:ext uri="{FF2B5EF4-FFF2-40B4-BE49-F238E27FC236}">
                <a16:creationId xmlns:a16="http://schemas.microsoft.com/office/drawing/2014/main" id="{FA34F18E-D94B-22CA-E8E6-391C05BB47B1}"/>
              </a:ext>
            </a:extLst>
          </p:cNvPr>
          <p:cNvSpPr>
            <a:spLocks noChangeArrowheads="1"/>
          </p:cNvSpPr>
          <p:nvPr/>
        </p:nvSpPr>
        <p:spPr bwMode="auto">
          <a:xfrm>
            <a:off x="1295400" y="1004888"/>
            <a:ext cx="209550" cy="207963"/>
          </a:xfrm>
          <a:prstGeom prst="ellipse">
            <a:avLst/>
          </a:prstGeom>
          <a:solidFill>
            <a:srgbClr val="B2B9C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29">
            <a:extLst>
              <a:ext uri="{FF2B5EF4-FFF2-40B4-BE49-F238E27FC236}">
                <a16:creationId xmlns:a16="http://schemas.microsoft.com/office/drawing/2014/main" id="{128C4327-0AFB-EDF5-9388-730B01D6D190}"/>
              </a:ext>
            </a:extLst>
          </p:cNvPr>
          <p:cNvSpPr>
            <a:spLocks noChangeArrowheads="1"/>
          </p:cNvSpPr>
          <p:nvPr/>
        </p:nvSpPr>
        <p:spPr bwMode="auto">
          <a:xfrm>
            <a:off x="1426197" y="1400174"/>
            <a:ext cx="3373780" cy="3370266"/>
          </a:xfrm>
          <a:prstGeom prst="ellipse">
            <a:avLst/>
          </a:prstGeom>
          <a:solidFill>
            <a:srgbClr val="EFF1F2"/>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29">
            <a:extLst>
              <a:ext uri="{FF2B5EF4-FFF2-40B4-BE49-F238E27FC236}">
                <a16:creationId xmlns:a16="http://schemas.microsoft.com/office/drawing/2014/main" id="{402ED6AF-C510-9C42-716F-24E4423A66C1}"/>
              </a:ext>
            </a:extLst>
          </p:cNvPr>
          <p:cNvSpPr>
            <a:spLocks noChangeArrowheads="1"/>
          </p:cNvSpPr>
          <p:nvPr/>
        </p:nvSpPr>
        <p:spPr bwMode="auto">
          <a:xfrm>
            <a:off x="1589087" y="1571626"/>
            <a:ext cx="3048000" cy="304482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7">
            <a:extLst>
              <a:ext uri="{FF2B5EF4-FFF2-40B4-BE49-F238E27FC236}">
                <a16:creationId xmlns:a16="http://schemas.microsoft.com/office/drawing/2014/main" id="{0486A022-A651-B432-A7F0-ECCA5A4E1164}"/>
              </a:ext>
            </a:extLst>
          </p:cNvPr>
          <p:cNvSpPr>
            <a:spLocks noChangeArrowheads="1"/>
          </p:cNvSpPr>
          <p:nvPr/>
        </p:nvSpPr>
        <p:spPr bwMode="auto">
          <a:xfrm>
            <a:off x="1716087" y="167958"/>
            <a:ext cx="630238" cy="632462"/>
          </a:xfrm>
          <a:prstGeom prst="ellipse">
            <a:avLst/>
          </a:prstGeom>
          <a:solidFill>
            <a:srgbClr val="B2B9C0"/>
          </a:solidFill>
          <a:ln>
            <a:noFill/>
          </a:ln>
        </p:spPr>
        <p:txBody>
          <a:bodyPr vert="horz" wrap="square" lIns="91440" tIns="45720" rIns="91440" bIns="45720" numCol="1" anchor="t" anchorCtr="0" compatLnSpc="1">
            <a:prstTxWarp prst="textNoShape">
              <a:avLst/>
            </a:prstTxWarp>
          </a:bodyPr>
          <a:lstStyle/>
          <a:p>
            <a:endParaRPr lang="en-US"/>
          </a:p>
        </p:txBody>
      </p:sp>
      <p:pic>
        <p:nvPicPr>
          <p:cNvPr id="54" name="Picture 53">
            <a:extLst>
              <a:ext uri="{FF2B5EF4-FFF2-40B4-BE49-F238E27FC236}">
                <a16:creationId xmlns:a16="http://schemas.microsoft.com/office/drawing/2014/main" id="{3A53FA33-279F-B916-9233-3999762C0DD6}"/>
              </a:ext>
            </a:extLst>
          </p:cNvPr>
          <p:cNvPicPr>
            <a:picLocks noChangeAspect="1"/>
          </p:cNvPicPr>
          <p:nvPr/>
        </p:nvPicPr>
        <p:blipFill>
          <a:blip r:embed="rId2"/>
          <a:stretch>
            <a:fillRect/>
          </a:stretch>
        </p:blipFill>
        <p:spPr>
          <a:xfrm>
            <a:off x="2050248" y="2029287"/>
            <a:ext cx="2125679" cy="2129502"/>
          </a:xfrm>
          <a:prstGeom prst="rect">
            <a:avLst/>
          </a:prstGeom>
        </p:spPr>
      </p:pic>
      <p:pic>
        <p:nvPicPr>
          <p:cNvPr id="57" name="Graphic 56">
            <a:extLst>
              <a:ext uri="{FF2B5EF4-FFF2-40B4-BE49-F238E27FC236}">
                <a16:creationId xmlns:a16="http://schemas.microsoft.com/office/drawing/2014/main" id="{D5F696ED-2D0A-C045-1696-4676B0848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760" y="167958"/>
            <a:ext cx="1185696" cy="836354"/>
          </a:xfrm>
          <a:prstGeom prst="rect">
            <a:avLst/>
          </a:prstGeom>
        </p:spPr>
      </p:pic>
      <p:sp>
        <p:nvSpPr>
          <p:cNvPr id="59" name="Textfeld">
            <a:extLst>
              <a:ext uri="{FF2B5EF4-FFF2-40B4-BE49-F238E27FC236}">
                <a16:creationId xmlns:a16="http://schemas.microsoft.com/office/drawing/2014/main" id="{FFA0C07F-4228-BF8D-3533-9D990B4A9363}"/>
              </a:ext>
            </a:extLst>
          </p:cNvPr>
          <p:cNvSpPr txBox="1"/>
          <p:nvPr/>
        </p:nvSpPr>
        <p:spPr>
          <a:xfrm>
            <a:off x="8027795" y="4092125"/>
            <a:ext cx="2317942" cy="430887"/>
          </a:xfrm>
          <a:prstGeom prst="rect">
            <a:avLst/>
          </a:prstGeom>
          <a:noFill/>
        </p:spPr>
        <p:txBody>
          <a:bodyPr wrap="none" lIns="0" tIns="0" rIns="0" bIns="0" rtlCol="0">
            <a:spAutoFit/>
          </a:bodyPr>
          <a:lstStyle/>
          <a:p>
            <a:pPr marR="0" algn="l" defTabSz="914400" eaLnBrk="1" fontAlgn="auto" latinLnBrk="0" hangingPunct="1">
              <a:spcBef>
                <a:spcPts val="500"/>
              </a:spcBef>
              <a:spcAft>
                <a:spcPts val="0"/>
              </a:spcAft>
              <a:buClrTx/>
              <a:buSzTx/>
              <a:buFontTx/>
              <a:buNone/>
              <a:tabLst/>
            </a:pPr>
            <a:r>
              <a:rPr kumimoji="0" lang="de-DE" sz="2800" b="0" i="0" u="none" strike="noStrike" kern="0" cap="none" spc="0" normalizeH="0" baseline="0" noProof="0">
                <a:ln>
                  <a:noFill/>
                </a:ln>
                <a:solidFill>
                  <a:schemeClr val="bg2">
                    <a:lumMod val="50000"/>
                  </a:schemeClr>
                </a:solidFill>
                <a:effectLst/>
                <a:uLnTx/>
                <a:uFillTx/>
              </a:rPr>
              <a:t>Presented by :</a:t>
            </a:r>
          </a:p>
        </p:txBody>
      </p:sp>
      <p:sp>
        <p:nvSpPr>
          <p:cNvPr id="2" name="TextBox 1">
            <a:extLst>
              <a:ext uri="{FF2B5EF4-FFF2-40B4-BE49-F238E27FC236}">
                <a16:creationId xmlns:a16="http://schemas.microsoft.com/office/drawing/2014/main" id="{8F3177C8-DAD6-6EA4-5C60-8E7FC6D99ECF}"/>
              </a:ext>
            </a:extLst>
          </p:cNvPr>
          <p:cNvSpPr txBox="1"/>
          <p:nvPr/>
        </p:nvSpPr>
        <p:spPr>
          <a:xfrm>
            <a:off x="6088906" y="1977141"/>
            <a:ext cx="4504481" cy="128190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3200" b="1" i="0" u="none" strike="noStrike" kern="0" cap="none" spc="0" normalizeH="0" baseline="0" noProof="0">
                <a:ln>
                  <a:noFill/>
                </a:ln>
                <a:solidFill>
                  <a:schemeClr val="accent2">
                    <a:lumMod val="75000"/>
                  </a:schemeClr>
                </a:solidFill>
                <a:effectLst/>
                <a:uLnTx/>
                <a:uFillTx/>
              </a:rPr>
              <a:t>Next-Gen Order Craft</a:t>
            </a:r>
          </a:p>
          <a:p>
            <a:pPr marR="0" algn="l" defTabSz="914400" eaLnBrk="1" fontAlgn="auto" latinLnBrk="0" hangingPunct="1">
              <a:spcBef>
                <a:spcPts val="500"/>
              </a:spcBef>
              <a:spcAft>
                <a:spcPts val="0"/>
              </a:spcAft>
              <a:buClrTx/>
              <a:buSzTx/>
              <a:buFontTx/>
              <a:buNone/>
              <a:tabLst/>
            </a:pPr>
            <a:r>
              <a:rPr kumimoji="0" lang="en-US" sz="3200" b="1" i="0" u="none" strike="noStrike" kern="0" cap="none" spc="0" normalizeH="0" baseline="0" noProof="0">
                <a:ln>
                  <a:noFill/>
                </a:ln>
                <a:solidFill>
                  <a:schemeClr val="accent2">
                    <a:lumMod val="75000"/>
                  </a:schemeClr>
                </a:solidFill>
                <a:effectLst/>
                <a:uLnTx/>
                <a:uFillTx/>
              </a:rPr>
              <a:t>Management </a:t>
            </a:r>
            <a:r>
              <a:rPr lang="en-US" sz="3200" b="1" kern="0">
                <a:solidFill>
                  <a:schemeClr val="accent2">
                    <a:lumMod val="75000"/>
                  </a:schemeClr>
                </a:solidFill>
              </a:rPr>
              <a:t>S</a:t>
            </a:r>
            <a:r>
              <a:rPr kumimoji="0" lang="en-US" sz="3200" b="1" i="0" strike="noStrike" kern="0" cap="none" spc="0" normalizeH="0" baseline="0" noProof="0" err="1">
                <a:ln>
                  <a:noFill/>
                </a:ln>
                <a:solidFill>
                  <a:schemeClr val="accent2">
                    <a:lumMod val="75000"/>
                  </a:schemeClr>
                </a:solidFill>
                <a:effectLst/>
                <a:uLnTx/>
                <a:uFillTx/>
              </a:rPr>
              <a:t>yste</a:t>
            </a:r>
            <a:r>
              <a:rPr lang="en-US" sz="3200" b="1" kern="0">
                <a:solidFill>
                  <a:schemeClr val="accent2">
                    <a:lumMod val="75000"/>
                  </a:schemeClr>
                </a:solidFill>
              </a:rPr>
              <a:t>m</a:t>
            </a:r>
            <a:endParaRPr kumimoji="0" lang="en-US" sz="3200" b="1" i="0" strike="noStrike" kern="0" cap="none" spc="0" normalizeH="0" baseline="0" noProof="0">
              <a:ln>
                <a:noFill/>
              </a:ln>
              <a:solidFill>
                <a:schemeClr val="accent2">
                  <a:lumMod val="75000"/>
                </a:schemeClr>
              </a:solidFill>
              <a:effectLst/>
              <a:uLnTx/>
              <a:uFillTx/>
            </a:endParaRPr>
          </a:p>
        </p:txBody>
      </p:sp>
      <p:sp>
        <p:nvSpPr>
          <p:cNvPr id="3" name="TextBox 2">
            <a:extLst>
              <a:ext uri="{FF2B5EF4-FFF2-40B4-BE49-F238E27FC236}">
                <a16:creationId xmlns:a16="http://schemas.microsoft.com/office/drawing/2014/main" id="{82A5A7EE-38E8-7302-7A6F-3C3B5CC05635}"/>
              </a:ext>
            </a:extLst>
          </p:cNvPr>
          <p:cNvSpPr txBox="1"/>
          <p:nvPr/>
        </p:nvSpPr>
        <p:spPr>
          <a:xfrm>
            <a:off x="8397875" y="4523012"/>
            <a:ext cx="2063128" cy="885456"/>
          </a:xfrm>
          <a:prstGeom prst="rect">
            <a:avLst/>
          </a:prstGeom>
          <a:noFill/>
        </p:spPr>
        <p:txBody>
          <a:bodyPr wrap="none" lIns="0" tIns="0" rIns="0" bIns="0" rtlCol="0" anchor="t">
            <a:noAutofit/>
          </a:bodyPr>
          <a:lstStyle/>
          <a:p>
            <a:pPr marR="0" algn="l" defTabSz="914400" eaLnBrk="1" fontAlgn="auto" latinLnBrk="0" hangingPunct="1">
              <a:spcBef>
                <a:spcPts val="500"/>
              </a:spcBef>
              <a:spcAft>
                <a:spcPts val="0"/>
              </a:spcAft>
              <a:buClrTx/>
              <a:buSzTx/>
              <a:buFontTx/>
              <a:buNone/>
              <a:tabLst/>
            </a:pPr>
            <a:r>
              <a:rPr kumimoji="0" lang="en-US" sz="2400" b="1" i="0" u="none" strike="noStrike" kern="0" cap="none" spc="0" normalizeH="0" baseline="0" noProof="0">
                <a:ln>
                  <a:noFill/>
                </a:ln>
                <a:solidFill>
                  <a:srgbClr val="00512A"/>
                </a:solidFill>
                <a:effectLst/>
                <a:uLnTx/>
                <a:uFillTx/>
                <a:latin typeface="Bosch Office Sans"/>
              </a:rPr>
              <a:t>Squad 3</a:t>
            </a:r>
            <a:r>
              <a:rPr kumimoji="0" lang="en-US" sz="2400" b="1" i="0" u="none" strike="noStrike" kern="0" cap="none" spc="0" normalizeH="0" baseline="0" noProof="0">
                <a:ln>
                  <a:noFill/>
                </a:ln>
                <a:solidFill>
                  <a:srgbClr val="000000"/>
                </a:solidFill>
                <a:effectLst/>
                <a:uLnTx/>
                <a:uFillTx/>
                <a:latin typeface="Bosch Office Sans"/>
              </a:rPr>
              <a:t>	</a:t>
            </a:r>
          </a:p>
        </p:txBody>
      </p:sp>
    </p:spTree>
    <p:extLst>
      <p:ext uri="{BB962C8B-B14F-4D97-AF65-F5344CB8AC3E}">
        <p14:creationId xmlns:p14="http://schemas.microsoft.com/office/powerpoint/2010/main" val="1570906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AD02E-7D2A-B565-06F0-69558C0BC436}"/>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E11AFD92-A5DC-C485-0F9A-3FFE96F1FE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7B8A82FE-1864-F6C0-E100-6BB82091C82C}"/>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4F89C028-6EC4-0F03-325C-698E41C27655}"/>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9B96C3FE-4C28-885B-2E0A-23CC15D1521C}"/>
              </a:ext>
            </a:extLst>
          </p:cNvPr>
          <p:cNvSpPr txBox="1"/>
          <p:nvPr/>
        </p:nvSpPr>
        <p:spPr>
          <a:xfrm>
            <a:off x="3976093" y="230102"/>
            <a:ext cx="3214820" cy="584775"/>
          </a:xfrm>
          <a:prstGeom prst="rect">
            <a:avLst/>
          </a:prstGeom>
          <a:noFill/>
        </p:spPr>
        <p:txBody>
          <a:bodyPr wrap="square" rtlCol="0">
            <a:spAutoFit/>
          </a:bodyPr>
          <a:lstStyle/>
          <a:p>
            <a:r>
              <a:rPr lang="en-US" sz="3200">
                <a:solidFill>
                  <a:schemeClr val="bg2">
                    <a:lumMod val="50000"/>
                  </a:schemeClr>
                </a:solidFill>
                <a:latin typeface="Times New Roman" panose="02020603050405020304" pitchFamily="18" charset="0"/>
                <a:cs typeface="Times New Roman" panose="02020603050405020304" pitchFamily="18" charset="0"/>
              </a:rPr>
              <a:t>Backend Structure</a:t>
            </a:r>
          </a:p>
        </p:txBody>
      </p:sp>
      <p:pic>
        <p:nvPicPr>
          <p:cNvPr id="7" name="Picture 6">
            <a:extLst>
              <a:ext uri="{FF2B5EF4-FFF2-40B4-BE49-F238E27FC236}">
                <a16:creationId xmlns:a16="http://schemas.microsoft.com/office/drawing/2014/main" id="{5B50FCBF-195D-4328-EBBA-0D2C843B25DE}"/>
              </a:ext>
            </a:extLst>
          </p:cNvPr>
          <p:cNvPicPr>
            <a:picLocks noChangeAspect="1"/>
          </p:cNvPicPr>
          <p:nvPr/>
        </p:nvPicPr>
        <p:blipFill>
          <a:blip r:embed="rId4"/>
          <a:stretch>
            <a:fillRect/>
          </a:stretch>
        </p:blipFill>
        <p:spPr>
          <a:xfrm>
            <a:off x="442333" y="1353431"/>
            <a:ext cx="2869038" cy="4425931"/>
          </a:xfrm>
          <a:prstGeom prst="rect">
            <a:avLst/>
          </a:prstGeom>
        </p:spPr>
      </p:pic>
      <p:pic>
        <p:nvPicPr>
          <p:cNvPr id="9" name="Picture 8">
            <a:extLst>
              <a:ext uri="{FF2B5EF4-FFF2-40B4-BE49-F238E27FC236}">
                <a16:creationId xmlns:a16="http://schemas.microsoft.com/office/drawing/2014/main" id="{04A387CE-9B18-05B7-ED9D-8EA8B1DEC946}"/>
              </a:ext>
            </a:extLst>
          </p:cNvPr>
          <p:cNvPicPr>
            <a:picLocks noChangeAspect="1"/>
          </p:cNvPicPr>
          <p:nvPr/>
        </p:nvPicPr>
        <p:blipFill>
          <a:blip r:embed="rId5"/>
          <a:srcRect r="10225"/>
          <a:stretch/>
        </p:blipFill>
        <p:spPr>
          <a:xfrm>
            <a:off x="3038015" y="1251089"/>
            <a:ext cx="2537162" cy="4689422"/>
          </a:xfrm>
          <a:prstGeom prst="rect">
            <a:avLst/>
          </a:prstGeom>
        </p:spPr>
      </p:pic>
      <p:pic>
        <p:nvPicPr>
          <p:cNvPr id="13" name="Picture 12">
            <a:extLst>
              <a:ext uri="{FF2B5EF4-FFF2-40B4-BE49-F238E27FC236}">
                <a16:creationId xmlns:a16="http://schemas.microsoft.com/office/drawing/2014/main" id="{0EAF426D-E382-0123-C5F9-902C587D3340}"/>
              </a:ext>
            </a:extLst>
          </p:cNvPr>
          <p:cNvPicPr>
            <a:picLocks noChangeAspect="1"/>
          </p:cNvPicPr>
          <p:nvPr/>
        </p:nvPicPr>
        <p:blipFill>
          <a:blip r:embed="rId6"/>
          <a:stretch>
            <a:fillRect/>
          </a:stretch>
        </p:blipFill>
        <p:spPr>
          <a:xfrm>
            <a:off x="5513679" y="1339087"/>
            <a:ext cx="2441910" cy="4191021"/>
          </a:xfrm>
          <a:prstGeom prst="rect">
            <a:avLst/>
          </a:prstGeom>
        </p:spPr>
      </p:pic>
      <p:pic>
        <p:nvPicPr>
          <p:cNvPr id="15" name="Picture 14">
            <a:extLst>
              <a:ext uri="{FF2B5EF4-FFF2-40B4-BE49-F238E27FC236}">
                <a16:creationId xmlns:a16="http://schemas.microsoft.com/office/drawing/2014/main" id="{4BF04B7A-29B9-592B-C6C7-61A5BAA315F2}"/>
              </a:ext>
            </a:extLst>
          </p:cNvPr>
          <p:cNvPicPr>
            <a:picLocks noChangeAspect="1"/>
          </p:cNvPicPr>
          <p:nvPr/>
        </p:nvPicPr>
        <p:blipFill>
          <a:blip r:embed="rId7"/>
          <a:stretch>
            <a:fillRect/>
          </a:stretch>
        </p:blipFill>
        <p:spPr>
          <a:xfrm>
            <a:off x="7955589" y="1215692"/>
            <a:ext cx="2441910" cy="4437813"/>
          </a:xfrm>
          <a:prstGeom prst="rect">
            <a:avLst/>
          </a:prstGeom>
        </p:spPr>
      </p:pic>
    </p:spTree>
    <p:extLst>
      <p:ext uri="{BB962C8B-B14F-4D97-AF65-F5344CB8AC3E}">
        <p14:creationId xmlns:p14="http://schemas.microsoft.com/office/powerpoint/2010/main" val="337905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93C11-8567-0EEA-6CC6-ECC7F69696E7}"/>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91653ADF-3351-D580-116F-97650C1DC8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ABB7464B-6C04-A9B9-FA66-5DCC62E38BAB}"/>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5B3528B5-F00C-D655-27E3-E7E2D5E7C237}"/>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D6551FC1-A4DD-6C2F-D50B-F54A35957220}"/>
              </a:ext>
            </a:extLst>
          </p:cNvPr>
          <p:cNvSpPr txBox="1"/>
          <p:nvPr/>
        </p:nvSpPr>
        <p:spPr>
          <a:xfrm>
            <a:off x="3723882" y="230102"/>
            <a:ext cx="3272050" cy="584775"/>
          </a:xfrm>
          <a:prstGeom prst="rect">
            <a:avLst/>
          </a:prstGeom>
          <a:noFill/>
        </p:spPr>
        <p:txBody>
          <a:bodyPr wrap="none" rtlCol="0">
            <a:spAutoFit/>
          </a:bodyPr>
          <a:lstStyle/>
          <a:p>
            <a:pPr algn="ctr"/>
            <a:r>
              <a:rPr lang="en-US" sz="3200">
                <a:solidFill>
                  <a:schemeClr val="bg2">
                    <a:lumMod val="50000"/>
                  </a:schemeClr>
                </a:solidFill>
                <a:latin typeface="Times New Roman" panose="02020603050405020304" pitchFamily="18" charset="0"/>
                <a:cs typeface="Times New Roman" panose="02020603050405020304" pitchFamily="18" charset="0"/>
              </a:rPr>
              <a:t>Frontend Structure</a:t>
            </a:r>
          </a:p>
        </p:txBody>
      </p:sp>
      <p:pic>
        <p:nvPicPr>
          <p:cNvPr id="11" name="Picture 10">
            <a:extLst>
              <a:ext uri="{FF2B5EF4-FFF2-40B4-BE49-F238E27FC236}">
                <a16:creationId xmlns:a16="http://schemas.microsoft.com/office/drawing/2014/main" id="{40FDA35A-0974-0465-91CF-17ACAFB75EC4}"/>
              </a:ext>
            </a:extLst>
          </p:cNvPr>
          <p:cNvPicPr>
            <a:picLocks noChangeAspect="1"/>
          </p:cNvPicPr>
          <p:nvPr/>
        </p:nvPicPr>
        <p:blipFill>
          <a:blip r:embed="rId4"/>
          <a:stretch>
            <a:fillRect/>
          </a:stretch>
        </p:blipFill>
        <p:spPr>
          <a:xfrm>
            <a:off x="202757" y="1353433"/>
            <a:ext cx="2534391" cy="4239500"/>
          </a:xfrm>
          <a:prstGeom prst="rect">
            <a:avLst/>
          </a:prstGeom>
        </p:spPr>
      </p:pic>
      <p:pic>
        <p:nvPicPr>
          <p:cNvPr id="13" name="Picture 12">
            <a:extLst>
              <a:ext uri="{FF2B5EF4-FFF2-40B4-BE49-F238E27FC236}">
                <a16:creationId xmlns:a16="http://schemas.microsoft.com/office/drawing/2014/main" id="{009BC51C-31CE-72DA-A853-64E309F6CDC2}"/>
              </a:ext>
            </a:extLst>
          </p:cNvPr>
          <p:cNvPicPr>
            <a:picLocks noChangeAspect="1"/>
          </p:cNvPicPr>
          <p:nvPr/>
        </p:nvPicPr>
        <p:blipFill>
          <a:blip r:embed="rId5"/>
          <a:srcRect b="6374"/>
          <a:stretch/>
        </p:blipFill>
        <p:spPr>
          <a:xfrm>
            <a:off x="2855945" y="1353429"/>
            <a:ext cx="2415534" cy="4239501"/>
          </a:xfrm>
          <a:prstGeom prst="rect">
            <a:avLst/>
          </a:prstGeom>
        </p:spPr>
      </p:pic>
      <p:pic>
        <p:nvPicPr>
          <p:cNvPr id="15" name="Picture 14">
            <a:extLst>
              <a:ext uri="{FF2B5EF4-FFF2-40B4-BE49-F238E27FC236}">
                <a16:creationId xmlns:a16="http://schemas.microsoft.com/office/drawing/2014/main" id="{EC5A091C-405D-19E1-D434-BD47035849F2}"/>
              </a:ext>
            </a:extLst>
          </p:cNvPr>
          <p:cNvPicPr>
            <a:picLocks noChangeAspect="1"/>
          </p:cNvPicPr>
          <p:nvPr/>
        </p:nvPicPr>
        <p:blipFill>
          <a:blip r:embed="rId6"/>
          <a:stretch>
            <a:fillRect/>
          </a:stretch>
        </p:blipFill>
        <p:spPr>
          <a:xfrm>
            <a:off x="5386699" y="1353429"/>
            <a:ext cx="2534392" cy="4239499"/>
          </a:xfrm>
          <a:prstGeom prst="rect">
            <a:avLst/>
          </a:prstGeom>
        </p:spPr>
      </p:pic>
      <p:pic>
        <p:nvPicPr>
          <p:cNvPr id="17" name="Picture 16">
            <a:extLst>
              <a:ext uri="{FF2B5EF4-FFF2-40B4-BE49-F238E27FC236}">
                <a16:creationId xmlns:a16="http://schemas.microsoft.com/office/drawing/2014/main" id="{25888FA1-40EF-F2D6-85B6-2CAF3A4220B3}"/>
              </a:ext>
            </a:extLst>
          </p:cNvPr>
          <p:cNvPicPr>
            <a:picLocks noChangeAspect="1"/>
          </p:cNvPicPr>
          <p:nvPr/>
        </p:nvPicPr>
        <p:blipFill>
          <a:blip r:embed="rId7"/>
          <a:stretch>
            <a:fillRect/>
          </a:stretch>
        </p:blipFill>
        <p:spPr>
          <a:xfrm>
            <a:off x="8066901" y="1353429"/>
            <a:ext cx="2450157" cy="4239499"/>
          </a:xfrm>
          <a:prstGeom prst="rect">
            <a:avLst/>
          </a:prstGeom>
        </p:spPr>
      </p:pic>
    </p:spTree>
    <p:extLst>
      <p:ext uri="{BB962C8B-B14F-4D97-AF65-F5344CB8AC3E}">
        <p14:creationId xmlns:p14="http://schemas.microsoft.com/office/powerpoint/2010/main" val="58748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EE6E6-2775-6B73-B3C4-3815C6377FB9}"/>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E578636A-E947-DBBD-8791-9E15E8E3D8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DE6BAD47-F34B-4FE1-2F74-1B8624D441D1}"/>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6DE81BDE-A847-05FB-82DF-576CB8AB210E}"/>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2AEFF204-89B9-8936-5E29-798BFC7B7753}"/>
              </a:ext>
            </a:extLst>
          </p:cNvPr>
          <p:cNvSpPr txBox="1"/>
          <p:nvPr/>
        </p:nvSpPr>
        <p:spPr>
          <a:xfrm>
            <a:off x="3380187" y="329308"/>
            <a:ext cx="5639526" cy="453063"/>
          </a:xfrm>
          <a:prstGeom prst="rect">
            <a:avLst/>
          </a:prstGeom>
          <a:noFill/>
        </p:spPr>
        <p:txBody>
          <a:bodyPr wrap="square" lIns="0" tIns="0" rIns="0" bIns="0" rtlCol="0">
            <a:noAutofit/>
          </a:bodyPr>
          <a:lstStyle/>
          <a:p>
            <a:r>
              <a:rPr kumimoji="0" lang="en-US" sz="2400" b="0" i="0" u="none" strike="noStrike" kern="0" cap="none" spc="0" normalizeH="0" baseline="0" noProof="0">
                <a:ln>
                  <a:noFill/>
                </a:ln>
                <a:solidFill>
                  <a:schemeClr val="bg2">
                    <a:lumMod val="50000"/>
                  </a:schemeClr>
                </a:solidFill>
                <a:effectLst/>
                <a:uLnTx/>
                <a:uFillTx/>
              </a:rPr>
              <a:t>Epic 1: User Registration</a:t>
            </a:r>
            <a:endParaRPr lang="en-US"/>
          </a:p>
        </p:txBody>
      </p:sp>
      <p:sp>
        <p:nvSpPr>
          <p:cNvPr id="6" name="TextBox 5">
            <a:extLst>
              <a:ext uri="{FF2B5EF4-FFF2-40B4-BE49-F238E27FC236}">
                <a16:creationId xmlns:a16="http://schemas.microsoft.com/office/drawing/2014/main" id="{FE84C11D-1E48-ADFE-AED8-EE832453FBCE}"/>
              </a:ext>
            </a:extLst>
          </p:cNvPr>
          <p:cNvSpPr txBox="1"/>
          <p:nvPr/>
        </p:nvSpPr>
        <p:spPr>
          <a:xfrm>
            <a:off x="442334" y="1759049"/>
            <a:ext cx="9886021" cy="3444234"/>
          </a:xfrm>
          <a:prstGeom prst="rect">
            <a:avLst/>
          </a:prstGeom>
          <a:noFill/>
        </p:spPr>
        <p:txBody>
          <a:bodyPr wrap="square" lIns="0" tIns="0" rIns="0" bIns="0" rtlCol="0">
            <a:noAutofit/>
          </a:bodyPr>
          <a:lstStyle/>
          <a:p>
            <a:r>
              <a:rPr lang="en-US">
                <a:latin typeface="+mn-lt"/>
              </a:rPr>
              <a:t>This epic covers the secure onboarding of users, login mechanisms, password policies, session management, and account status controls. It ensures that users are authenticated reliably and have controlled access to the inventory platform.</a:t>
            </a:r>
          </a:p>
          <a:p>
            <a:endParaRPr lang="en-US">
              <a:latin typeface="+mn-lt"/>
            </a:endParaRPr>
          </a:p>
          <a:p>
            <a:r>
              <a:rPr lang="en-US">
                <a:latin typeface="+mn-lt"/>
              </a:rPr>
              <a:t>User Stories:</a:t>
            </a:r>
          </a:p>
          <a:p>
            <a:pPr marL="285750" indent="-285750">
              <a:buFont typeface="Wingdings" panose="05000000000000000000" pitchFamily="2" charset="2"/>
              <a:buChar char="Ø"/>
            </a:pPr>
            <a:r>
              <a:rPr lang="en-US">
                <a:latin typeface="+mn-lt"/>
              </a:rPr>
              <a:t>User Registration</a:t>
            </a:r>
          </a:p>
          <a:p>
            <a:pPr marL="285750" indent="-285750">
              <a:buFont typeface="Wingdings" panose="05000000000000000000" pitchFamily="2" charset="2"/>
              <a:buChar char="Ø"/>
            </a:pPr>
            <a:r>
              <a:rPr lang="en-US">
                <a:latin typeface="+mn-lt"/>
              </a:rPr>
              <a:t>Secure Login</a:t>
            </a:r>
          </a:p>
          <a:p>
            <a:pPr marL="285750" indent="-285750">
              <a:buFont typeface="Wingdings" panose="05000000000000000000" pitchFamily="2" charset="2"/>
              <a:buChar char="Ø"/>
            </a:pPr>
            <a:r>
              <a:rPr lang="en-US">
                <a:latin typeface="+mn-lt"/>
              </a:rPr>
              <a:t>Password Reset</a:t>
            </a:r>
          </a:p>
          <a:p>
            <a:pPr marL="285750" indent="-285750">
              <a:buFont typeface="Wingdings" panose="05000000000000000000" pitchFamily="2" charset="2"/>
              <a:buChar char="Ø"/>
            </a:pPr>
            <a:r>
              <a:rPr lang="en-US">
                <a:latin typeface="+mn-lt"/>
              </a:rPr>
              <a:t>Password Policy Enforcement</a:t>
            </a:r>
          </a:p>
          <a:p>
            <a:pPr marL="285750" indent="-285750">
              <a:buFont typeface="Wingdings" panose="05000000000000000000" pitchFamily="2" charset="2"/>
              <a:buChar char="Ø"/>
            </a:pPr>
            <a:r>
              <a:rPr lang="en-US">
                <a:latin typeface="+mn-lt"/>
              </a:rPr>
              <a:t>Account Lockout</a:t>
            </a:r>
          </a:p>
          <a:p>
            <a:pPr marL="285750" indent="-285750">
              <a:buFont typeface="Wingdings" panose="05000000000000000000" pitchFamily="2" charset="2"/>
              <a:buChar char="Ø"/>
            </a:pPr>
            <a:r>
              <a:rPr lang="en-US">
                <a:latin typeface="+mn-lt"/>
              </a:rPr>
              <a:t>Session Timeout</a:t>
            </a:r>
          </a:p>
          <a:p>
            <a:pPr marL="285750" indent="-285750">
              <a:buFont typeface="Wingdings" panose="05000000000000000000" pitchFamily="2" charset="2"/>
              <a:buChar char="Ø"/>
            </a:pPr>
            <a:r>
              <a:rPr lang="en-US">
                <a:latin typeface="+mn-lt"/>
              </a:rPr>
              <a:t>User Profile Update</a:t>
            </a:r>
          </a:p>
          <a:p>
            <a:pPr marR="0" algn="just" defTabSz="914400" eaLnBrk="1" fontAlgn="auto" latinLnBrk="0" hangingPunct="1">
              <a:spcBef>
                <a:spcPts val="500"/>
              </a:spcBef>
              <a:spcAft>
                <a:spcPts val="0"/>
              </a:spcAft>
              <a:buClrTx/>
              <a:buSzTx/>
              <a:buFontTx/>
              <a:buNone/>
              <a:tabLst/>
            </a:pPr>
            <a:endParaRPr lang="en-US" sz="1400" kern="0">
              <a:solidFill>
                <a:srgbClr val="000000"/>
              </a:solidFill>
            </a:endParaRPr>
          </a:p>
          <a:p>
            <a:pPr marR="0" algn="just" defTabSz="914400" eaLnBrk="1" fontAlgn="auto" latinLnBrk="0" hangingPunct="1">
              <a:spcBef>
                <a:spcPts val="50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65973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834FA-3AF5-80EA-899F-B5D107DEF2CA}"/>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1B96DC96-8675-E8A0-475D-0933824518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658FDC60-7F3C-2945-C4EE-7339173F8380}"/>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0CAC2AB7-A615-12F9-6A67-24414B975509}"/>
              </a:ext>
            </a:extLst>
          </p:cNvPr>
          <p:cNvSpPr>
            <a:spLocks/>
          </p:cNvSpPr>
          <p:nvPr/>
        </p:nvSpPr>
        <p:spPr bwMode="auto">
          <a:xfrm>
            <a:off x="9678523" y="5087071"/>
            <a:ext cx="1291101" cy="319816"/>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78656815-6836-9ECB-E17A-A5F239B382C7}"/>
              </a:ext>
            </a:extLst>
          </p:cNvPr>
          <p:cNvSpPr txBox="1">
            <a:spLocks/>
          </p:cNvSpPr>
          <p:nvPr/>
        </p:nvSpPr>
        <p:spPr>
          <a:xfrm>
            <a:off x="4088398" y="328236"/>
            <a:ext cx="3990282" cy="627648"/>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Admin Dashboard</a:t>
            </a:r>
          </a:p>
        </p:txBody>
      </p:sp>
      <p:pic>
        <p:nvPicPr>
          <p:cNvPr id="8" name="Picture 7">
            <a:extLst>
              <a:ext uri="{FF2B5EF4-FFF2-40B4-BE49-F238E27FC236}">
                <a16:creationId xmlns:a16="http://schemas.microsoft.com/office/drawing/2014/main" id="{23E48F75-1F19-CED2-CD6B-EDE77082DA28}"/>
              </a:ext>
            </a:extLst>
          </p:cNvPr>
          <p:cNvPicPr>
            <a:picLocks noChangeAspect="1"/>
          </p:cNvPicPr>
          <p:nvPr/>
        </p:nvPicPr>
        <p:blipFill>
          <a:blip r:embed="rId4"/>
          <a:stretch>
            <a:fillRect/>
          </a:stretch>
        </p:blipFill>
        <p:spPr>
          <a:xfrm>
            <a:off x="442334" y="1361660"/>
            <a:ext cx="9163305" cy="4578851"/>
          </a:xfrm>
          <a:prstGeom prst="rect">
            <a:avLst/>
          </a:prstGeom>
        </p:spPr>
      </p:pic>
    </p:spTree>
    <p:extLst>
      <p:ext uri="{BB962C8B-B14F-4D97-AF65-F5344CB8AC3E}">
        <p14:creationId xmlns:p14="http://schemas.microsoft.com/office/powerpoint/2010/main" val="2557006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D2FC2-3159-9B35-46B4-0FFAC46EBA79}"/>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5DD32FF7-59ED-3CA6-31C9-0D70580DD7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1A41E3A4-F4E5-1A4D-9EB5-8958CFC40948}"/>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BF4D6B73-140C-ABA3-1484-3168A2E566E5}"/>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A1F44012-521F-6E3E-806D-13FE82D56CF7}"/>
              </a:ext>
            </a:extLst>
          </p:cNvPr>
          <p:cNvSpPr txBox="1">
            <a:spLocks/>
          </p:cNvSpPr>
          <p:nvPr/>
        </p:nvSpPr>
        <p:spPr>
          <a:xfrm>
            <a:off x="4040082" y="275012"/>
            <a:ext cx="4731056" cy="565742"/>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User Registration</a:t>
            </a:r>
          </a:p>
        </p:txBody>
      </p:sp>
      <p:pic>
        <p:nvPicPr>
          <p:cNvPr id="7" name="Picture 6">
            <a:extLst>
              <a:ext uri="{FF2B5EF4-FFF2-40B4-BE49-F238E27FC236}">
                <a16:creationId xmlns:a16="http://schemas.microsoft.com/office/drawing/2014/main" id="{804B432F-314B-E8AC-2F3F-E2C610D015CF}"/>
              </a:ext>
            </a:extLst>
          </p:cNvPr>
          <p:cNvPicPr>
            <a:picLocks noChangeAspect="1"/>
          </p:cNvPicPr>
          <p:nvPr/>
        </p:nvPicPr>
        <p:blipFill>
          <a:blip r:embed="rId4"/>
          <a:srcRect l="9417" r="8886"/>
          <a:stretch/>
        </p:blipFill>
        <p:spPr>
          <a:xfrm>
            <a:off x="2778711" y="1367161"/>
            <a:ext cx="5468644" cy="4394447"/>
          </a:xfrm>
          <a:prstGeom prst="rect">
            <a:avLst/>
          </a:prstGeom>
        </p:spPr>
      </p:pic>
    </p:spTree>
    <p:extLst>
      <p:ext uri="{BB962C8B-B14F-4D97-AF65-F5344CB8AC3E}">
        <p14:creationId xmlns:p14="http://schemas.microsoft.com/office/powerpoint/2010/main" val="2709228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67AD1-500F-9CC6-7285-05EE644E0E10}"/>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3FD7222E-197C-BC3D-1141-E7C05FE86E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F2AC0DE6-3B2A-6DAD-DD15-E89512F73556}"/>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81C813DC-953A-73B6-C4C5-2AE1971B340C}"/>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86E60330-5C56-96D0-F41A-EE7AC3712683}"/>
              </a:ext>
            </a:extLst>
          </p:cNvPr>
          <p:cNvSpPr txBox="1">
            <a:spLocks/>
          </p:cNvSpPr>
          <p:nvPr/>
        </p:nvSpPr>
        <p:spPr>
          <a:xfrm>
            <a:off x="4164856" y="267065"/>
            <a:ext cx="7055380" cy="1400530"/>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Login Page </a:t>
            </a:r>
          </a:p>
        </p:txBody>
      </p:sp>
      <p:pic>
        <p:nvPicPr>
          <p:cNvPr id="7" name="Picture 6">
            <a:extLst>
              <a:ext uri="{FF2B5EF4-FFF2-40B4-BE49-F238E27FC236}">
                <a16:creationId xmlns:a16="http://schemas.microsoft.com/office/drawing/2014/main" id="{A279CF25-96B2-A2D4-13D1-178BFDB2B797}"/>
              </a:ext>
            </a:extLst>
          </p:cNvPr>
          <p:cNvPicPr>
            <a:picLocks noChangeAspect="1"/>
          </p:cNvPicPr>
          <p:nvPr/>
        </p:nvPicPr>
        <p:blipFill>
          <a:blip r:embed="rId4"/>
          <a:stretch>
            <a:fillRect/>
          </a:stretch>
        </p:blipFill>
        <p:spPr>
          <a:xfrm>
            <a:off x="3034552" y="1339979"/>
            <a:ext cx="4657994" cy="4652459"/>
          </a:xfrm>
          <a:prstGeom prst="rect">
            <a:avLst/>
          </a:prstGeom>
        </p:spPr>
      </p:pic>
    </p:spTree>
    <p:extLst>
      <p:ext uri="{BB962C8B-B14F-4D97-AF65-F5344CB8AC3E}">
        <p14:creationId xmlns:p14="http://schemas.microsoft.com/office/powerpoint/2010/main" val="3576444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CDBCD-224C-047B-ABFB-9246FE5D26EA}"/>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BE66BCA5-4B80-3701-DF7F-993D912BEE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9E973880-85D3-3D0A-8295-7C4584B7F0A8}"/>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0EF5D6EF-A215-1A7E-627F-1BC4812FBC4F}"/>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FDFF95F8-F246-663C-7C54-7930029C946A}"/>
              </a:ext>
            </a:extLst>
          </p:cNvPr>
          <p:cNvSpPr txBox="1">
            <a:spLocks/>
          </p:cNvSpPr>
          <p:nvPr/>
        </p:nvSpPr>
        <p:spPr>
          <a:xfrm>
            <a:off x="4291331" y="211629"/>
            <a:ext cx="3840614" cy="799391"/>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Reset Password</a:t>
            </a:r>
          </a:p>
        </p:txBody>
      </p:sp>
      <p:pic>
        <p:nvPicPr>
          <p:cNvPr id="7" name="Picture 6">
            <a:extLst>
              <a:ext uri="{FF2B5EF4-FFF2-40B4-BE49-F238E27FC236}">
                <a16:creationId xmlns:a16="http://schemas.microsoft.com/office/drawing/2014/main" id="{826B234D-FBA9-1B7A-26D7-895A442A1EAC}"/>
              </a:ext>
            </a:extLst>
          </p:cNvPr>
          <p:cNvPicPr>
            <a:picLocks noChangeAspect="1"/>
          </p:cNvPicPr>
          <p:nvPr/>
        </p:nvPicPr>
        <p:blipFill>
          <a:blip r:embed="rId4"/>
          <a:srcRect l="24730" r="27599"/>
          <a:stretch/>
        </p:blipFill>
        <p:spPr>
          <a:xfrm>
            <a:off x="2750490" y="1535837"/>
            <a:ext cx="5468644" cy="4192389"/>
          </a:xfrm>
          <a:prstGeom prst="rect">
            <a:avLst/>
          </a:prstGeom>
        </p:spPr>
      </p:pic>
    </p:spTree>
    <p:extLst>
      <p:ext uri="{BB962C8B-B14F-4D97-AF65-F5344CB8AC3E}">
        <p14:creationId xmlns:p14="http://schemas.microsoft.com/office/powerpoint/2010/main" val="1749935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43829-2FEC-7360-648D-021F6584BD53}"/>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5EBABB31-4B2B-2D6A-193E-71089F6B44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DF040726-2883-6971-197C-55BA553BDF52}"/>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A70C848A-6C3A-33D3-827C-279154E667A0}"/>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35E18B9B-4D35-A0F9-776F-5E36AFA5E38A}"/>
              </a:ext>
            </a:extLst>
          </p:cNvPr>
          <p:cNvSpPr txBox="1">
            <a:spLocks/>
          </p:cNvSpPr>
          <p:nvPr/>
        </p:nvSpPr>
        <p:spPr>
          <a:xfrm>
            <a:off x="4130955" y="285120"/>
            <a:ext cx="3684000" cy="532690"/>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Forgot Password</a:t>
            </a:r>
          </a:p>
        </p:txBody>
      </p:sp>
      <p:pic>
        <p:nvPicPr>
          <p:cNvPr id="10" name="Picture 9">
            <a:extLst>
              <a:ext uri="{FF2B5EF4-FFF2-40B4-BE49-F238E27FC236}">
                <a16:creationId xmlns:a16="http://schemas.microsoft.com/office/drawing/2014/main" id="{2B37ED3C-341B-8895-BF0F-DA428E116B25}"/>
              </a:ext>
            </a:extLst>
          </p:cNvPr>
          <p:cNvPicPr>
            <a:picLocks noChangeAspect="1"/>
          </p:cNvPicPr>
          <p:nvPr/>
        </p:nvPicPr>
        <p:blipFill>
          <a:blip r:embed="rId4"/>
          <a:srcRect l="29255" t="5516" r="24433" b="29077"/>
          <a:stretch/>
        </p:blipFill>
        <p:spPr>
          <a:xfrm>
            <a:off x="221942" y="1313472"/>
            <a:ext cx="2308195" cy="2052903"/>
          </a:xfrm>
          <a:prstGeom prst="rect">
            <a:avLst/>
          </a:prstGeom>
        </p:spPr>
      </p:pic>
      <p:pic>
        <p:nvPicPr>
          <p:cNvPr id="12" name="Picture 11">
            <a:extLst>
              <a:ext uri="{FF2B5EF4-FFF2-40B4-BE49-F238E27FC236}">
                <a16:creationId xmlns:a16="http://schemas.microsoft.com/office/drawing/2014/main" id="{68D0400E-974E-0202-CF3D-293E772E0F5A}"/>
              </a:ext>
            </a:extLst>
          </p:cNvPr>
          <p:cNvPicPr>
            <a:picLocks noChangeAspect="1"/>
          </p:cNvPicPr>
          <p:nvPr/>
        </p:nvPicPr>
        <p:blipFill>
          <a:blip r:embed="rId5"/>
          <a:stretch>
            <a:fillRect/>
          </a:stretch>
        </p:blipFill>
        <p:spPr>
          <a:xfrm>
            <a:off x="221943" y="3649481"/>
            <a:ext cx="2308194" cy="2166742"/>
          </a:xfrm>
          <a:prstGeom prst="rect">
            <a:avLst/>
          </a:prstGeom>
        </p:spPr>
      </p:pic>
      <p:pic>
        <p:nvPicPr>
          <p:cNvPr id="14" name="Picture 13">
            <a:extLst>
              <a:ext uri="{FF2B5EF4-FFF2-40B4-BE49-F238E27FC236}">
                <a16:creationId xmlns:a16="http://schemas.microsoft.com/office/drawing/2014/main" id="{8FE8D225-0BD7-91E0-5F15-DBD8DFEC87E7}"/>
              </a:ext>
            </a:extLst>
          </p:cNvPr>
          <p:cNvPicPr>
            <a:picLocks noChangeAspect="1"/>
          </p:cNvPicPr>
          <p:nvPr/>
        </p:nvPicPr>
        <p:blipFill>
          <a:blip r:embed="rId6"/>
          <a:stretch>
            <a:fillRect/>
          </a:stretch>
        </p:blipFill>
        <p:spPr>
          <a:xfrm>
            <a:off x="2645547" y="1571349"/>
            <a:ext cx="4696286" cy="2823098"/>
          </a:xfrm>
          <a:prstGeom prst="rect">
            <a:avLst/>
          </a:prstGeom>
        </p:spPr>
      </p:pic>
      <p:pic>
        <p:nvPicPr>
          <p:cNvPr id="16" name="Picture 15">
            <a:extLst>
              <a:ext uri="{FF2B5EF4-FFF2-40B4-BE49-F238E27FC236}">
                <a16:creationId xmlns:a16="http://schemas.microsoft.com/office/drawing/2014/main" id="{FEE6378A-811E-E3CA-29BF-352AA221CA04}"/>
              </a:ext>
            </a:extLst>
          </p:cNvPr>
          <p:cNvPicPr>
            <a:picLocks noChangeAspect="1"/>
          </p:cNvPicPr>
          <p:nvPr/>
        </p:nvPicPr>
        <p:blipFill>
          <a:blip r:embed="rId7"/>
          <a:stretch>
            <a:fillRect/>
          </a:stretch>
        </p:blipFill>
        <p:spPr>
          <a:xfrm>
            <a:off x="7483794" y="1500641"/>
            <a:ext cx="3107265" cy="3169329"/>
          </a:xfrm>
          <a:prstGeom prst="rect">
            <a:avLst/>
          </a:prstGeom>
        </p:spPr>
      </p:pic>
    </p:spTree>
    <p:extLst>
      <p:ext uri="{BB962C8B-B14F-4D97-AF65-F5344CB8AC3E}">
        <p14:creationId xmlns:p14="http://schemas.microsoft.com/office/powerpoint/2010/main" val="1347175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3010E-6D32-2448-75F1-E4B3FBBE3DC8}"/>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FD78E962-3D5B-EC1A-3E6E-B991BF8C89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B4757D88-A7F0-8FED-32B4-546CED509447}"/>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62E6A33-C433-F380-945E-76AB98E3DA49}"/>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87D2E3C6-5F87-5F6F-0B70-1A1982CC268A}"/>
              </a:ext>
            </a:extLst>
          </p:cNvPr>
          <p:cNvSpPr txBox="1">
            <a:spLocks/>
          </p:cNvSpPr>
          <p:nvPr/>
        </p:nvSpPr>
        <p:spPr>
          <a:xfrm>
            <a:off x="3914245" y="366191"/>
            <a:ext cx="7055380" cy="1400530"/>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Account</a:t>
            </a:r>
            <a:r>
              <a:rPr lang="en-US" sz="3200">
                <a:solidFill>
                  <a:schemeClr val="bg2">
                    <a:lumMod val="50000"/>
                  </a:schemeClr>
                </a:solidFill>
              </a:rPr>
              <a:t> </a:t>
            </a:r>
            <a:r>
              <a:rPr lang="en-US" sz="3200">
                <a:solidFill>
                  <a:schemeClr val="bg2">
                    <a:lumMod val="50000"/>
                  </a:schemeClr>
                </a:solidFill>
                <a:latin typeface="Times New Roman" panose="02020603050405020304" pitchFamily="18" charset="0"/>
                <a:cs typeface="Times New Roman" panose="02020603050405020304" pitchFamily="18" charset="0"/>
              </a:rPr>
              <a:t>Lockout</a:t>
            </a:r>
          </a:p>
        </p:txBody>
      </p:sp>
      <p:pic>
        <p:nvPicPr>
          <p:cNvPr id="10" name="Picture 9">
            <a:extLst>
              <a:ext uri="{FF2B5EF4-FFF2-40B4-BE49-F238E27FC236}">
                <a16:creationId xmlns:a16="http://schemas.microsoft.com/office/drawing/2014/main" id="{A7260F61-CD07-EF20-2CE7-D9D368C8930A}"/>
              </a:ext>
            </a:extLst>
          </p:cNvPr>
          <p:cNvPicPr>
            <a:picLocks noChangeAspect="1"/>
          </p:cNvPicPr>
          <p:nvPr/>
        </p:nvPicPr>
        <p:blipFill>
          <a:blip r:embed="rId4"/>
          <a:stretch>
            <a:fillRect/>
          </a:stretch>
        </p:blipFill>
        <p:spPr>
          <a:xfrm>
            <a:off x="6409679" y="2096039"/>
            <a:ext cx="4225770" cy="2618913"/>
          </a:xfrm>
          <a:prstGeom prst="rect">
            <a:avLst/>
          </a:prstGeom>
        </p:spPr>
      </p:pic>
      <p:pic>
        <p:nvPicPr>
          <p:cNvPr id="11" name="Picture 10">
            <a:extLst>
              <a:ext uri="{FF2B5EF4-FFF2-40B4-BE49-F238E27FC236}">
                <a16:creationId xmlns:a16="http://schemas.microsoft.com/office/drawing/2014/main" id="{C22DC303-DF33-0A4B-3456-5A5DE553E758}"/>
              </a:ext>
            </a:extLst>
          </p:cNvPr>
          <p:cNvPicPr>
            <a:picLocks noChangeAspect="1"/>
          </p:cNvPicPr>
          <p:nvPr/>
        </p:nvPicPr>
        <p:blipFill>
          <a:blip r:embed="rId5"/>
          <a:srcRect l="6736" r="5445"/>
          <a:stretch/>
        </p:blipFill>
        <p:spPr>
          <a:xfrm>
            <a:off x="161626" y="1354807"/>
            <a:ext cx="3102892" cy="4585701"/>
          </a:xfrm>
          <a:prstGeom prst="rect">
            <a:avLst/>
          </a:prstGeom>
        </p:spPr>
      </p:pic>
      <p:pic>
        <p:nvPicPr>
          <p:cNvPr id="12" name="Picture 11">
            <a:extLst>
              <a:ext uri="{FF2B5EF4-FFF2-40B4-BE49-F238E27FC236}">
                <a16:creationId xmlns:a16="http://schemas.microsoft.com/office/drawing/2014/main" id="{0706F0CF-0C5E-FE84-C28E-9A9779D76E3B}"/>
              </a:ext>
            </a:extLst>
          </p:cNvPr>
          <p:cNvPicPr>
            <a:picLocks noChangeAspect="1"/>
          </p:cNvPicPr>
          <p:nvPr/>
        </p:nvPicPr>
        <p:blipFill>
          <a:blip r:embed="rId6"/>
          <a:stretch>
            <a:fillRect/>
          </a:stretch>
        </p:blipFill>
        <p:spPr>
          <a:xfrm>
            <a:off x="3448828" y="1354807"/>
            <a:ext cx="3102892" cy="4383995"/>
          </a:xfrm>
          <a:prstGeom prst="rect">
            <a:avLst/>
          </a:prstGeom>
        </p:spPr>
      </p:pic>
    </p:spTree>
    <p:extLst>
      <p:ext uri="{BB962C8B-B14F-4D97-AF65-F5344CB8AC3E}">
        <p14:creationId xmlns:p14="http://schemas.microsoft.com/office/powerpoint/2010/main" val="380969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33A75-8470-CD91-9E34-26035041B368}"/>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C88366CF-792A-FEDC-2E14-E28DE1241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C155FB3B-B369-F85F-3008-10655169B721}"/>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8D96B3AF-0FDB-0C27-68B9-8C8598F03C55}"/>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9294CFE3-00C2-5F8E-D19F-96F2605CCBFF}"/>
              </a:ext>
            </a:extLst>
          </p:cNvPr>
          <p:cNvSpPr txBox="1">
            <a:spLocks/>
          </p:cNvSpPr>
          <p:nvPr/>
        </p:nvSpPr>
        <p:spPr>
          <a:xfrm>
            <a:off x="4065165" y="366191"/>
            <a:ext cx="4387926" cy="1400530"/>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Session Timeout</a:t>
            </a:r>
          </a:p>
        </p:txBody>
      </p:sp>
      <p:pic>
        <p:nvPicPr>
          <p:cNvPr id="7" name="Picture 6">
            <a:extLst>
              <a:ext uri="{FF2B5EF4-FFF2-40B4-BE49-F238E27FC236}">
                <a16:creationId xmlns:a16="http://schemas.microsoft.com/office/drawing/2014/main" id="{EC8D6784-9642-034E-6D99-C57221A3ECFB}"/>
              </a:ext>
            </a:extLst>
          </p:cNvPr>
          <p:cNvPicPr>
            <a:picLocks noChangeAspect="1"/>
          </p:cNvPicPr>
          <p:nvPr/>
        </p:nvPicPr>
        <p:blipFill>
          <a:blip r:embed="rId4"/>
          <a:srcRect l="18661" t="6197" b="16727"/>
          <a:stretch/>
        </p:blipFill>
        <p:spPr>
          <a:xfrm>
            <a:off x="2977188" y="1558063"/>
            <a:ext cx="4765437" cy="3054486"/>
          </a:xfrm>
          <a:prstGeom prst="rect">
            <a:avLst/>
          </a:prstGeom>
        </p:spPr>
      </p:pic>
    </p:spTree>
    <p:extLst>
      <p:ext uri="{BB962C8B-B14F-4D97-AF65-F5344CB8AC3E}">
        <p14:creationId xmlns:p14="http://schemas.microsoft.com/office/powerpoint/2010/main" val="445108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0C789C5-57D2-4C9F-F408-CABE207D88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TextBox 2">
            <a:extLst>
              <a:ext uri="{FF2B5EF4-FFF2-40B4-BE49-F238E27FC236}">
                <a16:creationId xmlns:a16="http://schemas.microsoft.com/office/drawing/2014/main" id="{9D2A63D9-4637-80A5-3A72-7EE1F8A319FE}"/>
              </a:ext>
            </a:extLst>
          </p:cNvPr>
          <p:cNvSpPr txBox="1"/>
          <p:nvPr/>
        </p:nvSpPr>
        <p:spPr>
          <a:xfrm>
            <a:off x="1915989" y="2509393"/>
            <a:ext cx="3011118" cy="1754326"/>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en-US">
                <a:latin typeface="Times New Roman"/>
                <a:cs typeface="Times New Roman"/>
              </a:rPr>
              <a:t>Nandini Gupta</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atin typeface="Times New Roman"/>
                <a:cs typeface="Times New Roman"/>
              </a:rPr>
              <a:t>Prashant Kumar Singh</a:t>
            </a:r>
          </a:p>
          <a:p>
            <a:pPr marL="285750" indent="-285750">
              <a:buFont typeface="Wingdings" panose="05000000000000000000" pitchFamily="2" charset="2"/>
              <a:buChar char="Ø"/>
            </a:pPr>
            <a:r>
              <a:rPr lang="en-US" err="1">
                <a:latin typeface="Times New Roman"/>
                <a:cs typeface="Times New Roman"/>
              </a:rPr>
              <a:t>Nisheet</a:t>
            </a:r>
            <a:r>
              <a:rPr lang="en-US">
                <a:latin typeface="Times New Roman"/>
                <a:cs typeface="Times New Roman"/>
              </a:rPr>
              <a:t> Saxena</a:t>
            </a:r>
          </a:p>
          <a:p>
            <a:pPr marL="285750" indent="-285750">
              <a:buFont typeface="Wingdings" panose="05000000000000000000" pitchFamily="2" charset="2"/>
              <a:buChar char="Ø"/>
            </a:pPr>
            <a:r>
              <a:rPr lang="en-US">
                <a:latin typeface="Times New Roman"/>
                <a:cs typeface="Times New Roman"/>
              </a:rPr>
              <a:t>Prachi Chauhan</a:t>
            </a:r>
          </a:p>
          <a:p>
            <a:pPr marL="285750" indent="-285750">
              <a:buFont typeface="Wingdings" panose="05000000000000000000" pitchFamily="2" charset="2"/>
              <a:buChar char="Ø"/>
            </a:pPr>
            <a:r>
              <a:rPr lang="en-US">
                <a:latin typeface="Times New Roman"/>
                <a:cs typeface="Times New Roman"/>
              </a:rPr>
              <a:t>Harshit Shastri</a:t>
            </a:r>
          </a:p>
          <a:p>
            <a:pPr marL="285750" indent="-285750">
              <a:buFont typeface="Wingdings" panose="05000000000000000000" pitchFamily="2" charset="2"/>
              <a:buChar char="Ø"/>
            </a:pPr>
            <a:r>
              <a:rPr lang="en-US">
                <a:latin typeface="Times New Roman"/>
                <a:cs typeface="Times New Roman"/>
              </a:rPr>
              <a:t>Srajan Sharma</a:t>
            </a:r>
          </a:p>
        </p:txBody>
      </p:sp>
      <p:sp>
        <p:nvSpPr>
          <p:cNvPr id="6" name="Freeform 6">
            <a:extLst>
              <a:ext uri="{FF2B5EF4-FFF2-40B4-BE49-F238E27FC236}">
                <a16:creationId xmlns:a16="http://schemas.microsoft.com/office/drawing/2014/main" id="{C3E18F14-B0BB-A818-EB8A-3110D7F6A217}"/>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4D194AE0-0F8B-7B71-AE0C-57418412EE90}"/>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F24C9FEA-05DF-8AE0-7AB0-E6B1919E4C20}"/>
              </a:ext>
            </a:extLst>
          </p:cNvPr>
          <p:cNvSpPr txBox="1"/>
          <p:nvPr/>
        </p:nvSpPr>
        <p:spPr>
          <a:xfrm>
            <a:off x="3515557" y="1615736"/>
            <a:ext cx="3861787" cy="4616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a:ln>
                  <a:noFill/>
                </a:ln>
                <a:solidFill>
                  <a:srgbClr val="000000"/>
                </a:solidFill>
                <a:effectLst/>
                <a:uLnTx/>
                <a:uFillTx/>
              </a:rPr>
              <a:t>Project Squad Members</a:t>
            </a:r>
          </a:p>
        </p:txBody>
      </p:sp>
    </p:spTree>
    <p:extLst>
      <p:ext uri="{BB962C8B-B14F-4D97-AF65-F5344CB8AC3E}">
        <p14:creationId xmlns:p14="http://schemas.microsoft.com/office/powerpoint/2010/main" val="617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962F9-3A58-E657-629B-4BB1A3120BBA}"/>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26DB43BC-29C7-C4F4-9366-7D35737B24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AB6C5705-17D3-53E9-5087-7E561EBAA840}"/>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484D4E62-C720-DBC5-27F0-8EA0CFEC1174}"/>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AB3E75BB-67C1-FE41-83C2-B6BA103E926E}"/>
              </a:ext>
            </a:extLst>
          </p:cNvPr>
          <p:cNvSpPr txBox="1">
            <a:spLocks/>
          </p:cNvSpPr>
          <p:nvPr/>
        </p:nvSpPr>
        <p:spPr>
          <a:xfrm>
            <a:off x="4131319" y="366191"/>
            <a:ext cx="7055380" cy="1400530"/>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Account Unlock</a:t>
            </a:r>
          </a:p>
        </p:txBody>
      </p:sp>
      <p:pic>
        <p:nvPicPr>
          <p:cNvPr id="11" name="Picture 10">
            <a:extLst>
              <a:ext uri="{FF2B5EF4-FFF2-40B4-BE49-F238E27FC236}">
                <a16:creationId xmlns:a16="http://schemas.microsoft.com/office/drawing/2014/main" id="{65543C4D-3558-F8D5-6F1D-4A5972C4A49C}"/>
              </a:ext>
            </a:extLst>
          </p:cNvPr>
          <p:cNvPicPr>
            <a:picLocks noChangeAspect="1"/>
          </p:cNvPicPr>
          <p:nvPr/>
        </p:nvPicPr>
        <p:blipFill>
          <a:blip r:embed="rId4"/>
          <a:srcRect l="1453" t="4374" r="2087" b="18932"/>
          <a:stretch/>
        </p:blipFill>
        <p:spPr>
          <a:xfrm>
            <a:off x="248578" y="1335089"/>
            <a:ext cx="6023924" cy="1750217"/>
          </a:xfrm>
          <a:prstGeom prst="rect">
            <a:avLst/>
          </a:prstGeom>
        </p:spPr>
      </p:pic>
      <p:pic>
        <p:nvPicPr>
          <p:cNvPr id="13" name="Picture 12">
            <a:extLst>
              <a:ext uri="{FF2B5EF4-FFF2-40B4-BE49-F238E27FC236}">
                <a16:creationId xmlns:a16="http://schemas.microsoft.com/office/drawing/2014/main" id="{490D6D3A-B83F-800E-D154-1F7F8DE77253}"/>
              </a:ext>
            </a:extLst>
          </p:cNvPr>
          <p:cNvPicPr>
            <a:picLocks noChangeAspect="1"/>
          </p:cNvPicPr>
          <p:nvPr/>
        </p:nvPicPr>
        <p:blipFill>
          <a:blip r:embed="rId5"/>
          <a:srcRect t="4995" r="2986" b="11009"/>
          <a:stretch/>
        </p:blipFill>
        <p:spPr>
          <a:xfrm>
            <a:off x="248578" y="3417903"/>
            <a:ext cx="6023924" cy="2032985"/>
          </a:xfrm>
          <a:prstGeom prst="rect">
            <a:avLst/>
          </a:prstGeom>
        </p:spPr>
      </p:pic>
      <p:pic>
        <p:nvPicPr>
          <p:cNvPr id="15" name="Picture 14">
            <a:extLst>
              <a:ext uri="{FF2B5EF4-FFF2-40B4-BE49-F238E27FC236}">
                <a16:creationId xmlns:a16="http://schemas.microsoft.com/office/drawing/2014/main" id="{64F4C989-2DA1-F5C7-96DF-9B42D5C9BC1F}"/>
              </a:ext>
            </a:extLst>
          </p:cNvPr>
          <p:cNvPicPr>
            <a:picLocks noChangeAspect="1"/>
          </p:cNvPicPr>
          <p:nvPr/>
        </p:nvPicPr>
        <p:blipFill>
          <a:blip r:embed="rId6"/>
          <a:stretch>
            <a:fillRect/>
          </a:stretch>
        </p:blipFill>
        <p:spPr>
          <a:xfrm>
            <a:off x="6418555" y="1335088"/>
            <a:ext cx="4302494" cy="3236911"/>
          </a:xfrm>
          <a:prstGeom prst="rect">
            <a:avLst/>
          </a:prstGeom>
        </p:spPr>
      </p:pic>
    </p:spTree>
    <p:extLst>
      <p:ext uri="{BB962C8B-B14F-4D97-AF65-F5344CB8AC3E}">
        <p14:creationId xmlns:p14="http://schemas.microsoft.com/office/powerpoint/2010/main" val="395334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8CC53-140F-FD28-40DF-53EFCFD0E403}"/>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30FD41E9-EFBD-0A01-63FF-DF2834C219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EFC94FAA-F1A4-E481-89C3-BE0384421191}"/>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93507C48-FF48-0996-9B26-B5A41D67BC96}"/>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653D03BD-69A4-1EA0-0F2A-5CEFEFB02811}"/>
              </a:ext>
            </a:extLst>
          </p:cNvPr>
          <p:cNvSpPr txBox="1"/>
          <p:nvPr/>
        </p:nvSpPr>
        <p:spPr>
          <a:xfrm>
            <a:off x="4252403" y="301292"/>
            <a:ext cx="4350058" cy="914400"/>
          </a:xfrm>
          <a:prstGeom prst="rect">
            <a:avLst/>
          </a:prstGeom>
          <a:noFill/>
        </p:spPr>
        <p:txBody>
          <a:bodyPr wrap="none" lIns="0" tIns="0" rIns="0" bIns="0" rtlCol="0" anchor="t">
            <a:noAutofit/>
          </a:bodyPr>
          <a:lstStyle/>
          <a:p>
            <a:pPr fontAlgn="auto">
              <a:spcBef>
                <a:spcPts val="500"/>
              </a:spcBef>
              <a:spcAft>
                <a:spcPts val="0"/>
              </a:spcAft>
            </a:pPr>
            <a:r>
              <a:rPr lang="en-US" sz="3200" kern="0">
                <a:solidFill>
                  <a:schemeClr val="bg2">
                    <a:lumMod val="50000"/>
                  </a:schemeClr>
                </a:solidFill>
                <a:latin typeface="Times New Roman"/>
                <a:cs typeface="Times New Roman"/>
              </a:rPr>
              <a:t>User Profile</a:t>
            </a:r>
            <a:endParaRPr kumimoji="0" lang="en-US" sz="3200" b="0" i="0" u="none" strike="noStrike" kern="0" cap="none" spc="0" normalizeH="0" baseline="0" noProof="0">
              <a:ln>
                <a:noFill/>
              </a:ln>
              <a:solidFill>
                <a:schemeClr val="bg2">
                  <a:lumMod val="50000"/>
                </a:schemeClr>
              </a:solidFill>
              <a:effectLst/>
              <a:uLnTx/>
              <a:uFillTx/>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FE64CB58-D743-C807-25F8-5A1682E115C3}"/>
              </a:ext>
            </a:extLst>
          </p:cNvPr>
          <p:cNvPicPr>
            <a:picLocks noChangeAspect="1"/>
          </p:cNvPicPr>
          <p:nvPr/>
        </p:nvPicPr>
        <p:blipFill>
          <a:blip r:embed="rId4"/>
          <a:stretch>
            <a:fillRect/>
          </a:stretch>
        </p:blipFill>
        <p:spPr>
          <a:xfrm>
            <a:off x="2050155" y="1536373"/>
            <a:ext cx="6870572" cy="4168783"/>
          </a:xfrm>
          <a:prstGeom prst="rect">
            <a:avLst/>
          </a:prstGeom>
        </p:spPr>
      </p:pic>
    </p:spTree>
    <p:extLst>
      <p:ext uri="{BB962C8B-B14F-4D97-AF65-F5344CB8AC3E}">
        <p14:creationId xmlns:p14="http://schemas.microsoft.com/office/powerpoint/2010/main" val="1677048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792A7-39F7-508C-42C9-672C1CA56F02}"/>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DB02D41C-7C0E-DB8C-5473-9821DD28C3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421018E6-5DC6-150D-81FB-2462164F60EC}"/>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C79E2E73-CE98-23A3-B0B7-4D1E1C5A6E3F}"/>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8615CB90-CE3E-DED0-5FFD-3C469DA1CE43}"/>
              </a:ext>
            </a:extLst>
          </p:cNvPr>
          <p:cNvSpPr txBox="1"/>
          <p:nvPr/>
        </p:nvSpPr>
        <p:spPr>
          <a:xfrm>
            <a:off x="3380187" y="329308"/>
            <a:ext cx="5639526" cy="45306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2400" b="0" i="0" u="none" strike="noStrike" kern="0" cap="none" spc="0" normalizeH="0" baseline="0" noProof="0">
                <a:ln>
                  <a:noFill/>
                </a:ln>
                <a:solidFill>
                  <a:schemeClr val="bg2">
                    <a:lumMod val="50000"/>
                  </a:schemeClr>
                </a:solidFill>
                <a:effectLst/>
                <a:uLnTx/>
                <a:uFillTx/>
              </a:rPr>
              <a:t>Epic 2: Order Creation and Management</a:t>
            </a:r>
          </a:p>
        </p:txBody>
      </p:sp>
      <p:sp>
        <p:nvSpPr>
          <p:cNvPr id="6" name="TextBox 5">
            <a:extLst>
              <a:ext uri="{FF2B5EF4-FFF2-40B4-BE49-F238E27FC236}">
                <a16:creationId xmlns:a16="http://schemas.microsoft.com/office/drawing/2014/main" id="{4C8DD577-0147-5D1C-E1B5-9A9A1E04F5AC}"/>
              </a:ext>
            </a:extLst>
          </p:cNvPr>
          <p:cNvSpPr txBox="1"/>
          <p:nvPr/>
        </p:nvSpPr>
        <p:spPr>
          <a:xfrm>
            <a:off x="442334" y="1636339"/>
            <a:ext cx="9886021" cy="3444234"/>
          </a:xfrm>
          <a:prstGeom prst="rect">
            <a:avLst/>
          </a:prstGeom>
          <a:noFill/>
        </p:spPr>
        <p:txBody>
          <a:bodyPr wrap="square" lIns="0" tIns="0" rIns="0" bIns="0" rtlCol="0">
            <a:noAutofit/>
          </a:bodyPr>
          <a:lstStyle/>
          <a:p>
            <a:pPr marR="0" algn="just" defTabSz="914400" eaLnBrk="1" fontAlgn="auto" latinLnBrk="0" hangingPunct="1">
              <a:spcBef>
                <a:spcPts val="500"/>
              </a:spcBef>
              <a:spcAft>
                <a:spcPts val="0"/>
              </a:spcAft>
              <a:buClrTx/>
              <a:buSzTx/>
              <a:buFontTx/>
              <a:buNone/>
              <a:tabLst/>
            </a:pPr>
            <a:r>
              <a:rPr kumimoji="0" lang="en-US" sz="1600" b="0" i="0" u="none" strike="noStrike" kern="0" cap="none" spc="0" normalizeH="0" baseline="0" noProof="0">
                <a:ln>
                  <a:noFill/>
                </a:ln>
                <a:solidFill>
                  <a:srgbClr val="000000"/>
                </a:solidFill>
                <a:effectLst/>
                <a:uLnTx/>
                <a:uFillTx/>
              </a:rPr>
              <a:t>This epic covers the end-to-end lifestyle of orders including creation, modification, tracking, cancellation and returning. The goal is to ensure that the entire order flow from creation to fulfillment is seamless and transparent.</a:t>
            </a:r>
          </a:p>
          <a:p>
            <a:pPr marR="0" algn="just" defTabSz="914400" eaLnBrk="1" fontAlgn="auto" latinLnBrk="0" hangingPunct="1">
              <a:spcBef>
                <a:spcPts val="500"/>
              </a:spcBef>
              <a:spcAft>
                <a:spcPts val="0"/>
              </a:spcAft>
              <a:buClrTx/>
              <a:buSzTx/>
              <a:buFontTx/>
              <a:buNone/>
              <a:tabLst/>
            </a:pPr>
            <a:endParaRPr lang="en-US" sz="1600" kern="0">
              <a:solidFill>
                <a:srgbClr val="000000"/>
              </a:solidFill>
            </a:endParaRPr>
          </a:p>
          <a:p>
            <a:pPr algn="just" defTabSz="914333">
              <a:spcBef>
                <a:spcPts val="500"/>
              </a:spcBef>
            </a:pPr>
            <a:r>
              <a:rPr lang="en-US" sz="1600" b="1" noProof="1"/>
              <a:t>User Stories:</a:t>
            </a:r>
          </a:p>
          <a:p>
            <a:pPr marL="285750" indent="-285750" algn="just" defTabSz="914333">
              <a:spcBef>
                <a:spcPts val="500"/>
              </a:spcBef>
              <a:buFont typeface="Wingdings" panose="05000000000000000000" pitchFamily="2" charset="2"/>
              <a:buChar char="Ø"/>
            </a:pPr>
            <a:r>
              <a:rPr lang="en-US" sz="1600" noProof="1">
                <a:solidFill>
                  <a:srgbClr val="000000"/>
                </a:solidFill>
              </a:rPr>
              <a:t>Create Order</a:t>
            </a:r>
          </a:p>
          <a:p>
            <a:pPr marL="285750" indent="-285750" algn="just" defTabSz="914333">
              <a:spcBef>
                <a:spcPts val="500"/>
              </a:spcBef>
              <a:buFont typeface="Wingdings" panose="05000000000000000000" pitchFamily="2" charset="2"/>
              <a:buChar char="Ø"/>
            </a:pPr>
            <a:r>
              <a:rPr lang="en-US" sz="1600" noProof="1"/>
              <a:t>View Order History</a:t>
            </a:r>
          </a:p>
          <a:p>
            <a:pPr marL="285750" indent="-285750" algn="just" defTabSz="914333">
              <a:spcBef>
                <a:spcPts val="500"/>
              </a:spcBef>
              <a:buFont typeface="Wingdings" panose="05000000000000000000" pitchFamily="2" charset="2"/>
              <a:buChar char="Ø"/>
            </a:pPr>
            <a:r>
              <a:rPr lang="en-US" sz="1600">
                <a:latin typeface="Bosch Office Sans"/>
              </a:rPr>
              <a:t>Update Order Details </a:t>
            </a:r>
          </a:p>
          <a:p>
            <a:pPr marL="285750" indent="-285750" algn="just" defTabSz="914333">
              <a:spcBef>
                <a:spcPts val="500"/>
              </a:spcBef>
              <a:buFont typeface="Wingdings" panose="05000000000000000000" pitchFamily="2" charset="2"/>
              <a:buChar char="Ø"/>
            </a:pPr>
            <a:r>
              <a:rPr lang="en-US" sz="1600">
                <a:latin typeface="Bosch Office Sans"/>
              </a:rPr>
              <a:t>Track Order Status</a:t>
            </a:r>
          </a:p>
          <a:p>
            <a:pPr marL="285750" indent="-285750" algn="just" defTabSz="914333">
              <a:spcBef>
                <a:spcPts val="500"/>
              </a:spcBef>
              <a:buFont typeface="Wingdings" panose="05000000000000000000" pitchFamily="2" charset="2"/>
              <a:buChar char="Ø"/>
            </a:pPr>
            <a:r>
              <a:rPr lang="en-US" sz="1600">
                <a:latin typeface="Bosch Office Sans"/>
              </a:rPr>
              <a:t>Cancel Order</a:t>
            </a:r>
          </a:p>
          <a:p>
            <a:pPr marL="285750" indent="-285750" algn="just" defTabSz="914333">
              <a:spcBef>
                <a:spcPts val="500"/>
              </a:spcBef>
              <a:buFont typeface="Wingdings" panose="05000000000000000000" pitchFamily="2" charset="2"/>
              <a:buChar char="Ø"/>
            </a:pPr>
            <a:r>
              <a:rPr lang="en-US" sz="1600">
                <a:latin typeface="Bosch Office Sans"/>
              </a:rPr>
              <a:t>Order Payment Integration</a:t>
            </a:r>
          </a:p>
          <a:p>
            <a:pPr marL="285750" indent="-285750" algn="just" defTabSz="914333">
              <a:spcBef>
                <a:spcPts val="500"/>
              </a:spcBef>
              <a:buFont typeface="Wingdings" panose="05000000000000000000" pitchFamily="2" charset="2"/>
              <a:buChar char="Ø"/>
            </a:pPr>
            <a:r>
              <a:rPr lang="en-US" sz="1600">
                <a:latin typeface="Bosch Office Sans"/>
              </a:rPr>
              <a:t>Order Invoice Generation</a:t>
            </a:r>
            <a:endParaRPr lang="en-US" sz="1600" noProof="1">
              <a:latin typeface="Bosch Office Sans"/>
            </a:endParaRPr>
          </a:p>
          <a:p>
            <a:pPr marL="285750" indent="-285750" algn="just" defTabSz="914333">
              <a:spcBef>
                <a:spcPts val="500"/>
              </a:spcBef>
              <a:buFont typeface="Wingdings" panose="05000000000000000000" pitchFamily="2" charset="2"/>
              <a:buChar char="Ø"/>
            </a:pPr>
            <a:r>
              <a:rPr lang="en-US" sz="1600">
                <a:latin typeface="Bosch Office Sans"/>
              </a:rPr>
              <a:t>Return Order</a:t>
            </a:r>
            <a:endParaRPr kumimoji="0" lang="en-US" sz="1600" b="0" i="0" u="none" strike="noStrike" kern="0" cap="none" spc="0" normalizeH="0" baseline="0" noProof="0">
              <a:ln>
                <a:noFill/>
              </a:ln>
              <a:solidFill>
                <a:srgbClr val="000000"/>
              </a:solidFill>
              <a:effectLst/>
              <a:uLnTx/>
              <a:uFillTx/>
            </a:endParaRPr>
          </a:p>
          <a:p>
            <a:pPr marR="0" algn="just" defTabSz="914400" eaLnBrk="1" fontAlgn="auto" latinLnBrk="0" hangingPunct="1">
              <a:spcBef>
                <a:spcPts val="500"/>
              </a:spcBef>
              <a:spcAft>
                <a:spcPts val="0"/>
              </a:spcAft>
              <a:buClrTx/>
              <a:buSzTx/>
              <a:buFontTx/>
              <a:buNone/>
              <a:tabLst/>
            </a:pPr>
            <a:endParaRPr lang="en-US" sz="1400" kern="0">
              <a:solidFill>
                <a:srgbClr val="000000"/>
              </a:solidFill>
            </a:endParaRPr>
          </a:p>
          <a:p>
            <a:pPr marR="0" algn="just" defTabSz="914400" eaLnBrk="1" fontAlgn="auto" latinLnBrk="0" hangingPunct="1">
              <a:spcBef>
                <a:spcPts val="50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3641885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3930D-0611-51D3-AC3B-250AAEAB0AB0}"/>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EA285C75-279F-6093-814C-82554B453B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1C544D99-54F5-DFCA-E2CE-3E8E0D530224}"/>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4ECFF802-BC5C-4B51-0D36-7C60C8A81AE9}"/>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07A54EDC-CD16-1C06-4084-EFF08B5FF3E1}"/>
              </a:ext>
            </a:extLst>
          </p:cNvPr>
          <p:cNvSpPr txBox="1"/>
          <p:nvPr/>
        </p:nvSpPr>
        <p:spPr>
          <a:xfrm>
            <a:off x="3376984" y="381740"/>
            <a:ext cx="5553952" cy="68471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3200" b="0" i="0" u="none" strike="noStrike" kern="0" cap="none" spc="0" normalizeH="0" baseline="0" noProof="0">
                <a:ln>
                  <a:noFill/>
                </a:ln>
                <a:solidFill>
                  <a:schemeClr val="bg2">
                    <a:lumMod val="50000"/>
                  </a:schemeClr>
                </a:solidFill>
                <a:effectLst/>
                <a:uLnTx/>
                <a:uFillTx/>
                <a:latin typeface="Times New Roman" panose="02020603050405020304" pitchFamily="18" charset="0"/>
                <a:cs typeface="Times New Roman" panose="02020603050405020304" pitchFamily="18" charset="0"/>
              </a:rPr>
              <a:t>Procurement Officer Dashboard</a:t>
            </a:r>
          </a:p>
        </p:txBody>
      </p:sp>
      <p:pic>
        <p:nvPicPr>
          <p:cNvPr id="6" name="Picture 5">
            <a:extLst>
              <a:ext uri="{FF2B5EF4-FFF2-40B4-BE49-F238E27FC236}">
                <a16:creationId xmlns:a16="http://schemas.microsoft.com/office/drawing/2014/main" id="{1289FAC1-0D93-2A4F-E2C8-0A54F6923D44}"/>
              </a:ext>
            </a:extLst>
          </p:cNvPr>
          <p:cNvPicPr>
            <a:picLocks noChangeAspect="1"/>
          </p:cNvPicPr>
          <p:nvPr/>
        </p:nvPicPr>
        <p:blipFill>
          <a:blip r:embed="rId4"/>
          <a:stretch>
            <a:fillRect/>
          </a:stretch>
        </p:blipFill>
        <p:spPr>
          <a:xfrm>
            <a:off x="843380" y="1376039"/>
            <a:ext cx="8407152" cy="4296792"/>
          </a:xfrm>
          <a:prstGeom prst="rect">
            <a:avLst/>
          </a:prstGeom>
        </p:spPr>
      </p:pic>
    </p:spTree>
    <p:extLst>
      <p:ext uri="{BB962C8B-B14F-4D97-AF65-F5344CB8AC3E}">
        <p14:creationId xmlns:p14="http://schemas.microsoft.com/office/powerpoint/2010/main" val="2647455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AF330-27BC-8841-F791-FE239A978150}"/>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57016491-ED04-5F79-A9FD-82692FBB73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758C94DF-BDB0-42FF-AFA2-94BEA90EB73F}"/>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BAA2CD78-4AB8-5514-2F10-A74423C2B2EB}"/>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D06A02C-2E64-C395-9EAA-E7D8C36EE07A}"/>
              </a:ext>
            </a:extLst>
          </p:cNvPr>
          <p:cNvSpPr txBox="1"/>
          <p:nvPr/>
        </p:nvSpPr>
        <p:spPr>
          <a:xfrm>
            <a:off x="4412202" y="217044"/>
            <a:ext cx="2725445"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Create Order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B630510-A224-7D7C-5812-5F7FCFBB8F57}"/>
              </a:ext>
            </a:extLst>
          </p:cNvPr>
          <p:cNvPicPr>
            <a:picLocks noChangeAspect="1"/>
          </p:cNvPicPr>
          <p:nvPr/>
        </p:nvPicPr>
        <p:blipFill>
          <a:blip r:embed="rId4"/>
          <a:stretch>
            <a:fillRect/>
          </a:stretch>
        </p:blipFill>
        <p:spPr>
          <a:xfrm>
            <a:off x="3056768" y="1331650"/>
            <a:ext cx="5086905" cy="4621919"/>
          </a:xfrm>
          <a:prstGeom prst="rect">
            <a:avLst/>
          </a:prstGeom>
        </p:spPr>
      </p:pic>
    </p:spTree>
    <p:extLst>
      <p:ext uri="{BB962C8B-B14F-4D97-AF65-F5344CB8AC3E}">
        <p14:creationId xmlns:p14="http://schemas.microsoft.com/office/powerpoint/2010/main" val="166763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3A710-74E1-ACAC-BCC3-E3C598500EF3}"/>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3C17FFEC-4C77-5C54-45C8-C5ADFA708C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28F32A75-6C18-568F-DC48-931D0315BC7B}"/>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9E496426-3BFB-BED4-31CF-3DD74413E094}"/>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0AC36C51-8515-3D3F-678A-9821F56A27C7}"/>
              </a:ext>
            </a:extLst>
          </p:cNvPr>
          <p:cNvSpPr txBox="1"/>
          <p:nvPr/>
        </p:nvSpPr>
        <p:spPr>
          <a:xfrm>
            <a:off x="3737499" y="230102"/>
            <a:ext cx="5486400"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View Order History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ACC77BC-520C-6E2F-4649-475A161752F6}"/>
              </a:ext>
            </a:extLst>
          </p:cNvPr>
          <p:cNvPicPr>
            <a:picLocks noChangeAspect="1"/>
          </p:cNvPicPr>
          <p:nvPr/>
        </p:nvPicPr>
        <p:blipFill>
          <a:blip r:embed="rId4"/>
          <a:stretch>
            <a:fillRect/>
          </a:stretch>
        </p:blipFill>
        <p:spPr>
          <a:xfrm>
            <a:off x="1038687" y="1353432"/>
            <a:ext cx="8185212" cy="4279698"/>
          </a:xfrm>
          <a:prstGeom prst="rect">
            <a:avLst/>
          </a:prstGeom>
        </p:spPr>
      </p:pic>
    </p:spTree>
    <p:extLst>
      <p:ext uri="{BB962C8B-B14F-4D97-AF65-F5344CB8AC3E}">
        <p14:creationId xmlns:p14="http://schemas.microsoft.com/office/powerpoint/2010/main" val="198437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CFF83-F9C5-CAB2-DF13-A4C3A646CB7F}"/>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B02580A4-C8B0-FDB4-08B0-42134A3DF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1783754C-85A8-6120-FD4D-5A6C2795E2FD}"/>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28CD68BE-5C4C-3D9F-9148-33B9916F478B}"/>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0A9E9FD-9E54-07F9-24C1-5A1D35DFF7FC}"/>
              </a:ext>
            </a:extLst>
          </p:cNvPr>
          <p:cNvSpPr txBox="1"/>
          <p:nvPr/>
        </p:nvSpPr>
        <p:spPr>
          <a:xfrm>
            <a:off x="3907065" y="230102"/>
            <a:ext cx="5486400"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Update Order Details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8D486D0-B498-BCCC-253D-9E82B020E6B2}"/>
              </a:ext>
            </a:extLst>
          </p:cNvPr>
          <p:cNvPicPr>
            <a:picLocks noChangeAspect="1"/>
          </p:cNvPicPr>
          <p:nvPr/>
        </p:nvPicPr>
        <p:blipFill>
          <a:blip r:embed="rId4"/>
          <a:srcRect l="21661" r="21452" b="17175"/>
          <a:stretch/>
        </p:blipFill>
        <p:spPr>
          <a:xfrm>
            <a:off x="1793290" y="1683685"/>
            <a:ext cx="6596108" cy="3944758"/>
          </a:xfrm>
          <a:prstGeom prst="rect">
            <a:avLst/>
          </a:prstGeom>
        </p:spPr>
      </p:pic>
    </p:spTree>
    <p:extLst>
      <p:ext uri="{BB962C8B-B14F-4D97-AF65-F5344CB8AC3E}">
        <p14:creationId xmlns:p14="http://schemas.microsoft.com/office/powerpoint/2010/main" val="99106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3378F-9EBD-1720-6E78-C0E0A8E35277}"/>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C74D8B37-A180-AA55-E5C5-2F3815E9A1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0F80E65E-84CD-02E2-1A29-F76B6827F11E}"/>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6D5C8947-269D-64F0-8122-DF82A548025A}"/>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2D30914-39A2-FAD6-486D-9C4C771B2C36}"/>
              </a:ext>
            </a:extLst>
          </p:cNvPr>
          <p:cNvSpPr txBox="1"/>
          <p:nvPr/>
        </p:nvSpPr>
        <p:spPr>
          <a:xfrm>
            <a:off x="4021584" y="230102"/>
            <a:ext cx="5486400"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Track Order Status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72A53C1-1CF5-4171-980C-52E0E956623C}"/>
              </a:ext>
            </a:extLst>
          </p:cNvPr>
          <p:cNvPicPr>
            <a:picLocks noChangeAspect="1"/>
          </p:cNvPicPr>
          <p:nvPr/>
        </p:nvPicPr>
        <p:blipFill>
          <a:blip r:embed="rId4"/>
          <a:stretch>
            <a:fillRect/>
          </a:stretch>
        </p:blipFill>
        <p:spPr>
          <a:xfrm>
            <a:off x="442334" y="1651230"/>
            <a:ext cx="5567849" cy="3728621"/>
          </a:xfrm>
          <a:prstGeom prst="rect">
            <a:avLst/>
          </a:prstGeom>
        </p:spPr>
      </p:pic>
      <p:pic>
        <p:nvPicPr>
          <p:cNvPr id="9" name="Picture 8">
            <a:extLst>
              <a:ext uri="{FF2B5EF4-FFF2-40B4-BE49-F238E27FC236}">
                <a16:creationId xmlns:a16="http://schemas.microsoft.com/office/drawing/2014/main" id="{775D180B-CAC9-4770-D7D5-3C4043C35BD7}"/>
              </a:ext>
            </a:extLst>
          </p:cNvPr>
          <p:cNvPicPr>
            <a:picLocks noChangeAspect="1"/>
          </p:cNvPicPr>
          <p:nvPr/>
        </p:nvPicPr>
        <p:blipFill>
          <a:blip r:embed="rId5"/>
          <a:srcRect r="18294"/>
          <a:stretch/>
        </p:blipFill>
        <p:spPr>
          <a:xfrm>
            <a:off x="6325090" y="1340511"/>
            <a:ext cx="2666973" cy="4039340"/>
          </a:xfrm>
          <a:prstGeom prst="rect">
            <a:avLst/>
          </a:prstGeom>
        </p:spPr>
      </p:pic>
    </p:spTree>
    <p:extLst>
      <p:ext uri="{BB962C8B-B14F-4D97-AF65-F5344CB8AC3E}">
        <p14:creationId xmlns:p14="http://schemas.microsoft.com/office/powerpoint/2010/main" val="1917991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39DC8-8C28-3B77-0489-A99A1044C718}"/>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A20A8DC7-5EBB-3692-99CA-7B5E7E48EE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28DF3599-4BF5-F9D3-0DDA-3A49B8984C7D}"/>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8ADF3CB-DEFA-4093-3AED-10AC81CDA7C9}"/>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CE5774D8-24B5-FDDD-43D8-DB9294306C24}"/>
              </a:ext>
            </a:extLst>
          </p:cNvPr>
          <p:cNvSpPr txBox="1"/>
          <p:nvPr/>
        </p:nvSpPr>
        <p:spPr>
          <a:xfrm>
            <a:off x="4438835" y="205395"/>
            <a:ext cx="5486400"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Cancel Order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78B31A1-E02E-AA99-1876-3B16061E978E}"/>
              </a:ext>
            </a:extLst>
          </p:cNvPr>
          <p:cNvPicPr>
            <a:picLocks noChangeAspect="1"/>
          </p:cNvPicPr>
          <p:nvPr/>
        </p:nvPicPr>
        <p:blipFill>
          <a:blip r:embed="rId4"/>
          <a:srcRect l="16536" r="16712" b="14176"/>
          <a:stretch/>
        </p:blipFill>
        <p:spPr>
          <a:xfrm>
            <a:off x="2201662" y="1678067"/>
            <a:ext cx="6169980" cy="3657023"/>
          </a:xfrm>
          <a:prstGeom prst="rect">
            <a:avLst/>
          </a:prstGeom>
        </p:spPr>
      </p:pic>
    </p:spTree>
    <p:extLst>
      <p:ext uri="{BB962C8B-B14F-4D97-AF65-F5344CB8AC3E}">
        <p14:creationId xmlns:p14="http://schemas.microsoft.com/office/powerpoint/2010/main" val="1164615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7E323-C758-F1F9-3985-7789B97E3802}"/>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027AB6D6-EBF0-D26C-FF3A-B6C36FAA52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5FB4AC62-9149-5FF5-5C4A-AEA323BFA775}"/>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B1149986-DC4C-CDE6-2DE0-0E58860A40A1}"/>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34A617D7-5A45-5729-FFBB-B52B649D9C69}"/>
              </a:ext>
            </a:extLst>
          </p:cNvPr>
          <p:cNvSpPr txBox="1"/>
          <p:nvPr/>
        </p:nvSpPr>
        <p:spPr>
          <a:xfrm>
            <a:off x="3729512" y="230102"/>
            <a:ext cx="5486400"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Order Payment Integration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C47E3F2-F4EC-84BF-883C-02051FCE3283}"/>
              </a:ext>
            </a:extLst>
          </p:cNvPr>
          <p:cNvPicPr>
            <a:picLocks noChangeAspect="1"/>
          </p:cNvPicPr>
          <p:nvPr/>
        </p:nvPicPr>
        <p:blipFill>
          <a:blip r:embed="rId4"/>
          <a:srcRect l="20259" t="-15358" r="19786" b="15358"/>
          <a:stretch/>
        </p:blipFill>
        <p:spPr>
          <a:xfrm>
            <a:off x="2610035" y="980883"/>
            <a:ext cx="5359907" cy="4222400"/>
          </a:xfrm>
          <a:prstGeom prst="rect">
            <a:avLst/>
          </a:prstGeom>
        </p:spPr>
      </p:pic>
    </p:spTree>
    <p:extLst>
      <p:ext uri="{BB962C8B-B14F-4D97-AF65-F5344CB8AC3E}">
        <p14:creationId xmlns:p14="http://schemas.microsoft.com/office/powerpoint/2010/main" val="1722655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DEAC9E-4911-E773-58FD-17E766FF8719}"/>
              </a:ext>
            </a:extLst>
          </p:cNvPr>
          <p:cNvSpPr txBox="1"/>
          <p:nvPr/>
        </p:nvSpPr>
        <p:spPr>
          <a:xfrm>
            <a:off x="3555707" y="297801"/>
            <a:ext cx="3691156" cy="914949"/>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3200" i="0" u="none" strike="noStrike" kern="0" cap="none" spc="0" normalizeH="0" baseline="0" noProof="0">
                <a:ln>
                  <a:noFill/>
                </a:ln>
                <a:solidFill>
                  <a:schemeClr val="bg2">
                    <a:lumMod val="50000"/>
                  </a:schemeClr>
                </a:solidFill>
                <a:effectLst/>
                <a:uLnTx/>
                <a:uFillTx/>
                <a:latin typeface="Times New Roman" panose="02020603050405020304" pitchFamily="18" charset="0"/>
                <a:cs typeface="Times New Roman" panose="02020603050405020304" pitchFamily="18" charset="0"/>
              </a:rPr>
              <a:t>Abstract</a:t>
            </a:r>
          </a:p>
        </p:txBody>
      </p:sp>
      <p:pic>
        <p:nvPicPr>
          <p:cNvPr id="3" name="Graphic 2">
            <a:extLst>
              <a:ext uri="{FF2B5EF4-FFF2-40B4-BE49-F238E27FC236}">
                <a16:creationId xmlns:a16="http://schemas.microsoft.com/office/drawing/2014/main" id="{C1188D0B-720C-1AA1-E485-CDFB91612C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4" name="Freeform 6">
            <a:extLst>
              <a:ext uri="{FF2B5EF4-FFF2-40B4-BE49-F238E27FC236}">
                <a16:creationId xmlns:a16="http://schemas.microsoft.com/office/drawing/2014/main" id="{E7BF3870-28EE-7D67-93BE-5B2106C966D4}"/>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4">
            <a:extLst>
              <a:ext uri="{FF2B5EF4-FFF2-40B4-BE49-F238E27FC236}">
                <a16:creationId xmlns:a16="http://schemas.microsoft.com/office/drawing/2014/main" id="{AD7AB6C1-7FF9-CBCD-18D8-D359183D6000}"/>
              </a:ext>
            </a:extLst>
          </p:cNvPr>
          <p:cNvSpPr>
            <a:spLocks noChangeArrowheads="1"/>
          </p:cNvSpPr>
          <p:nvPr/>
        </p:nvSpPr>
        <p:spPr bwMode="auto">
          <a:xfrm rot="10800000" flipV="1">
            <a:off x="442332" y="1654145"/>
            <a:ext cx="991790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a:ln>
                  <a:noFill/>
                </a:ln>
                <a:solidFill>
                  <a:schemeClr val="tx1"/>
                </a:solidFill>
                <a:effectLst/>
                <a:latin typeface="+mn-lt"/>
              </a:rPr>
              <a:t>Order-Craft</a:t>
            </a:r>
            <a:r>
              <a:rPr kumimoji="0" lang="en-US" altLang="en-US" b="0" i="0" u="none" strike="noStrike" cap="none" normalizeH="0" baseline="0">
                <a:ln>
                  <a:noFill/>
                </a:ln>
                <a:solidFill>
                  <a:schemeClr val="tx1"/>
                </a:solidFill>
                <a:effectLst/>
                <a:latin typeface="+mn-lt"/>
              </a:rPr>
              <a:t> is a secure, scalable supply chain and inventory management platform built with </a:t>
            </a:r>
            <a:r>
              <a:rPr kumimoji="0" lang="en-US" altLang="en-US" b="1" i="0" u="none" strike="noStrike" cap="none" normalizeH="0" baseline="0">
                <a:ln>
                  <a:noFill/>
                </a:ln>
                <a:solidFill>
                  <a:schemeClr val="tx1"/>
                </a:solidFill>
                <a:effectLst/>
                <a:latin typeface="+mn-lt"/>
              </a:rPr>
              <a:t>Spring Boot</a:t>
            </a:r>
            <a:r>
              <a:rPr kumimoji="0" lang="en-US" altLang="en-US" b="0" i="0" u="none" strike="noStrike" cap="none" normalizeH="0" baseline="0">
                <a:ln>
                  <a:noFill/>
                </a:ln>
                <a:solidFill>
                  <a:schemeClr val="tx1"/>
                </a:solidFill>
                <a:effectLst/>
                <a:latin typeface="+mn-lt"/>
              </a:rPr>
              <a:t> and </a:t>
            </a:r>
            <a:r>
              <a:rPr kumimoji="0" lang="en-US" altLang="en-US" b="1" i="0" u="none" strike="noStrike" cap="none" normalizeH="0" baseline="0">
                <a:ln>
                  <a:noFill/>
                </a:ln>
                <a:solidFill>
                  <a:schemeClr val="tx1"/>
                </a:solidFill>
                <a:effectLst/>
                <a:latin typeface="+mn-lt"/>
              </a:rPr>
              <a:t>JWT authentication</a:t>
            </a:r>
            <a:r>
              <a:rPr kumimoji="0" lang="en-US" altLang="en-US" b="0" i="0" u="none" strike="noStrike" cap="none" normalizeH="0" baseline="0">
                <a:ln>
                  <a:noFill/>
                </a:ln>
                <a:solidFill>
                  <a:schemeClr val="tx1"/>
                </a:solidFill>
                <a:effectLst/>
                <a:latin typeface="+mn-lt"/>
              </a:rPr>
              <a: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mn-lt"/>
              </a:rPr>
              <a:t>Designed for </a:t>
            </a:r>
            <a:r>
              <a:rPr kumimoji="0" lang="en-US" altLang="en-US" b="1" i="0" u="none" strike="noStrike" cap="none" normalizeH="0" baseline="0">
                <a:ln>
                  <a:noFill/>
                </a:ln>
                <a:solidFill>
                  <a:schemeClr val="tx1"/>
                </a:solidFill>
                <a:effectLst/>
                <a:latin typeface="+mn-lt"/>
              </a:rPr>
              <a:t>manufacturing and retail environments</a:t>
            </a:r>
            <a:r>
              <a:rPr kumimoji="0" lang="en-US" altLang="en-US" b="0" i="0" u="none" strike="noStrike" cap="none" normalizeH="0" baseline="0">
                <a:ln>
                  <a:noFill/>
                </a:ln>
                <a:solidFill>
                  <a:schemeClr val="tx1"/>
                </a:solidFill>
                <a:effectLst/>
                <a:latin typeface="+mn-lt"/>
              </a:rPr>
              <a:t>, it streamlines procurement, stock control, supplier management, production scheduling, and order tracking.</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mn-lt"/>
              </a:rPr>
              <a:t>Provides </a:t>
            </a:r>
            <a:r>
              <a:rPr kumimoji="0" lang="en-US" altLang="en-US" b="1" i="0" u="none" strike="noStrike" cap="none" normalizeH="0" baseline="0">
                <a:ln>
                  <a:noFill/>
                </a:ln>
                <a:solidFill>
                  <a:schemeClr val="tx1"/>
                </a:solidFill>
                <a:effectLst/>
                <a:latin typeface="+mn-lt"/>
              </a:rPr>
              <a:t>real-time inventory visibility</a:t>
            </a:r>
            <a:r>
              <a:rPr kumimoji="0" lang="en-US" altLang="en-US" b="0" i="0" u="none" strike="noStrike" cap="none" normalizeH="0" baseline="0">
                <a:ln>
                  <a:noFill/>
                </a:ln>
                <a:solidFill>
                  <a:schemeClr val="tx1"/>
                </a:solidFill>
                <a:effectLst/>
                <a:latin typeface="+mn-lt"/>
              </a:rPr>
              <a:t>, automated workflows to reduce manual errors, and customizable dashboards with alerts for low stock.</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a:ln>
                  <a:noFill/>
                </a:ln>
                <a:solidFill>
                  <a:schemeClr val="tx1"/>
                </a:solidFill>
                <a:effectLst/>
                <a:latin typeface="+mn-lt"/>
              </a:rPr>
              <a:t>Integrates modules for </a:t>
            </a:r>
            <a:r>
              <a:rPr kumimoji="0" lang="en-US" altLang="en-US" b="1" i="0" u="none" strike="noStrike" cap="none" normalizeH="0" baseline="0">
                <a:ln>
                  <a:noFill/>
                </a:ln>
                <a:solidFill>
                  <a:schemeClr val="tx1"/>
                </a:solidFill>
                <a:effectLst/>
                <a:latin typeface="+mn-lt"/>
              </a:rPr>
              <a:t>order processing, supplier handling, and logistics</a:t>
            </a:r>
            <a:r>
              <a:rPr kumimoji="0" lang="en-US" altLang="en-US" b="0" i="0" u="none" strike="noStrike" cap="none" normalizeH="0" baseline="0">
                <a:ln>
                  <a:noFill/>
                </a:ln>
                <a:solidFill>
                  <a:schemeClr val="tx1"/>
                </a:solidFill>
                <a:effectLst/>
                <a:latin typeface="+mn-lt"/>
              </a:rPr>
              <a:t>, ensuring seamless end-to-end operations from intake to delivery.</a:t>
            </a:r>
          </a:p>
          <a:p>
            <a:pPr marL="285750" lvl="0" indent="-285750" algn="just" eaLnBrk="0" hangingPunct="0">
              <a:buFont typeface="Wingdings" panose="05000000000000000000" pitchFamily="2" charset="2"/>
              <a:buChar char="Ø"/>
            </a:pPr>
            <a:r>
              <a:rPr lang="en-US">
                <a:latin typeface="+mn-lt"/>
              </a:rPr>
              <a:t>Equipped with </a:t>
            </a:r>
            <a:r>
              <a:rPr lang="en-US" b="1">
                <a:latin typeface="+mn-lt"/>
              </a:rPr>
              <a:t>robust reporting and analytics</a:t>
            </a:r>
            <a:r>
              <a:rPr lang="en-US">
                <a:latin typeface="+mn-lt"/>
              </a:rPr>
              <a:t>, enabling data-driven decision-making and improving overall supply chain performance.</a:t>
            </a:r>
            <a:endParaRPr kumimoji="0" lang="en-US" altLang="en-US" b="0" i="0" u="none" strike="noStrike" cap="none" normalizeH="0" baseline="0">
              <a:ln>
                <a:noFill/>
              </a:ln>
              <a:solidFill>
                <a:schemeClr val="tx1"/>
              </a:solidFill>
              <a:effectLst/>
              <a:latin typeface="+mn-lt"/>
            </a:endParaRPr>
          </a:p>
        </p:txBody>
      </p:sp>
      <p:sp>
        <p:nvSpPr>
          <p:cNvPr id="10" name="Freeform 5">
            <a:extLst>
              <a:ext uri="{FF2B5EF4-FFF2-40B4-BE49-F238E27FC236}">
                <a16:creationId xmlns:a16="http://schemas.microsoft.com/office/drawing/2014/main" id="{23C26BA9-D3C1-3CB1-A613-3249C2695A9C}"/>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3331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7A361-6A37-DAB6-B498-80441C56B935}"/>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AD526038-7D32-2913-700F-4E8051D058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F7608EFA-3552-78C3-1F87-4EC50FD63A3A}"/>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4913BD61-63B0-17F5-AAAE-0967CA1150B5}"/>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FCA546D-0792-B06F-C657-EC5ED6852C2F}"/>
              </a:ext>
            </a:extLst>
          </p:cNvPr>
          <p:cNvSpPr txBox="1"/>
          <p:nvPr/>
        </p:nvSpPr>
        <p:spPr>
          <a:xfrm>
            <a:off x="3907065" y="206992"/>
            <a:ext cx="5486400"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Order Invoice Generation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BB6FB4B-9AEC-A75B-4711-09567662F6DB}"/>
              </a:ext>
            </a:extLst>
          </p:cNvPr>
          <p:cNvPicPr>
            <a:picLocks noChangeAspect="1"/>
          </p:cNvPicPr>
          <p:nvPr/>
        </p:nvPicPr>
        <p:blipFill>
          <a:blip r:embed="rId4"/>
          <a:srcRect l="4343" r="1445" b="26945"/>
          <a:stretch/>
        </p:blipFill>
        <p:spPr>
          <a:xfrm>
            <a:off x="2217830" y="1428124"/>
            <a:ext cx="6533964" cy="3960622"/>
          </a:xfrm>
          <a:prstGeom prst="rect">
            <a:avLst/>
          </a:prstGeom>
        </p:spPr>
      </p:pic>
    </p:spTree>
    <p:extLst>
      <p:ext uri="{BB962C8B-B14F-4D97-AF65-F5344CB8AC3E}">
        <p14:creationId xmlns:p14="http://schemas.microsoft.com/office/powerpoint/2010/main" val="74609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16062-CB7E-2981-35DB-BEC7FE85A59B}"/>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8E748912-CBE3-B002-24F6-316AE77A33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BACDE4E7-5CDE-205E-740A-F8750807F6F9}"/>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E89CE57F-563A-4F27-DA70-EBEB19891AFE}"/>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688A786-6666-29D1-F8CE-336BBC6DAD12}"/>
              </a:ext>
            </a:extLst>
          </p:cNvPr>
          <p:cNvSpPr txBox="1"/>
          <p:nvPr/>
        </p:nvSpPr>
        <p:spPr>
          <a:xfrm>
            <a:off x="4118096" y="230102"/>
            <a:ext cx="5486400"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Return Order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10F9B41-E08F-DD5F-B527-8B1F0324801D}"/>
              </a:ext>
            </a:extLst>
          </p:cNvPr>
          <p:cNvPicPr>
            <a:picLocks noChangeAspect="1"/>
          </p:cNvPicPr>
          <p:nvPr/>
        </p:nvPicPr>
        <p:blipFill>
          <a:blip r:embed="rId4"/>
          <a:srcRect l="16169" r="16631"/>
          <a:stretch/>
        </p:blipFill>
        <p:spPr>
          <a:xfrm>
            <a:off x="205801" y="1502669"/>
            <a:ext cx="5751116" cy="4147654"/>
          </a:xfrm>
          <a:prstGeom prst="rect">
            <a:avLst/>
          </a:prstGeom>
        </p:spPr>
      </p:pic>
      <p:pic>
        <p:nvPicPr>
          <p:cNvPr id="9" name="Picture 8">
            <a:extLst>
              <a:ext uri="{FF2B5EF4-FFF2-40B4-BE49-F238E27FC236}">
                <a16:creationId xmlns:a16="http://schemas.microsoft.com/office/drawing/2014/main" id="{E2E705F1-7C48-531A-9917-724188915235}"/>
              </a:ext>
            </a:extLst>
          </p:cNvPr>
          <p:cNvPicPr>
            <a:picLocks noChangeAspect="1"/>
          </p:cNvPicPr>
          <p:nvPr/>
        </p:nvPicPr>
        <p:blipFill>
          <a:blip r:embed="rId5"/>
          <a:stretch>
            <a:fillRect/>
          </a:stretch>
        </p:blipFill>
        <p:spPr>
          <a:xfrm>
            <a:off x="6205491" y="1631665"/>
            <a:ext cx="4044660" cy="3256537"/>
          </a:xfrm>
          <a:prstGeom prst="rect">
            <a:avLst/>
          </a:prstGeom>
        </p:spPr>
      </p:pic>
    </p:spTree>
    <p:extLst>
      <p:ext uri="{BB962C8B-B14F-4D97-AF65-F5344CB8AC3E}">
        <p14:creationId xmlns:p14="http://schemas.microsoft.com/office/powerpoint/2010/main" val="3319685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23FFE-32D9-1703-8F23-E2ECC404324D}"/>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6D764C46-45D3-89FF-5AA0-1E034E891D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B1017439-8CCE-96D6-21C2-58C843FF07F0}"/>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76EE3EBE-8EB3-C988-FD67-2BCBB44CAB6D}"/>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0274A651-4692-6877-C28C-2BFF5311B3AA}"/>
              </a:ext>
            </a:extLst>
          </p:cNvPr>
          <p:cNvSpPr txBox="1"/>
          <p:nvPr/>
        </p:nvSpPr>
        <p:spPr>
          <a:xfrm>
            <a:off x="3907065" y="206992"/>
            <a:ext cx="5486400"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Customer Order</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EBBB172-2C7F-9B4E-E11E-A10C2BC687D7}"/>
              </a:ext>
            </a:extLst>
          </p:cNvPr>
          <p:cNvPicPr>
            <a:picLocks noChangeAspect="1"/>
          </p:cNvPicPr>
          <p:nvPr/>
        </p:nvPicPr>
        <p:blipFill>
          <a:blip r:embed="rId4"/>
          <a:stretch>
            <a:fillRect/>
          </a:stretch>
        </p:blipFill>
        <p:spPr>
          <a:xfrm>
            <a:off x="3448816" y="1251089"/>
            <a:ext cx="4452309" cy="4527611"/>
          </a:xfrm>
          <a:prstGeom prst="rect">
            <a:avLst/>
          </a:prstGeom>
        </p:spPr>
      </p:pic>
    </p:spTree>
    <p:extLst>
      <p:ext uri="{BB962C8B-B14F-4D97-AF65-F5344CB8AC3E}">
        <p14:creationId xmlns:p14="http://schemas.microsoft.com/office/powerpoint/2010/main" val="2003246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757B-BEF1-5DA1-5A11-8EC2EB6BF3E2}"/>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8493311A-C126-5AE2-1579-BC21D42E14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C35794DE-58F9-781F-0E47-9568C8D89ECB}"/>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A5E905C4-512F-B441-92E2-62EF031042D7}"/>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88BF4D66-E047-A046-221E-066907E507B5}"/>
              </a:ext>
            </a:extLst>
          </p:cNvPr>
          <p:cNvSpPr txBox="1"/>
          <p:nvPr/>
        </p:nvSpPr>
        <p:spPr>
          <a:xfrm>
            <a:off x="2592279" y="363268"/>
            <a:ext cx="7368465" cy="1074198"/>
          </a:xfrm>
          <a:prstGeom prst="rect">
            <a:avLst/>
          </a:prstGeom>
          <a:noFill/>
        </p:spPr>
        <p:txBody>
          <a:bodyPr wrap="square" lIns="0" tIns="0" rIns="0" bIns="0" rtlCol="0">
            <a:noAutofit/>
          </a:bodyPr>
          <a:lstStyle/>
          <a:p>
            <a:pPr fontAlgn="auto">
              <a:spcBef>
                <a:spcPts val="500"/>
              </a:spcBef>
              <a:spcAft>
                <a:spcPts val="0"/>
              </a:spcAft>
            </a:pPr>
            <a:r>
              <a:rPr lang="en-US" sz="2800" kern="0">
                <a:solidFill>
                  <a:schemeClr val="bg2">
                    <a:lumMod val="50000"/>
                  </a:schemeClr>
                </a:solidFill>
              </a:rPr>
              <a:t>Epic 3: Inventory Tracking and Management</a:t>
            </a: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6" name="TextBox 5">
            <a:extLst>
              <a:ext uri="{FF2B5EF4-FFF2-40B4-BE49-F238E27FC236}">
                <a16:creationId xmlns:a16="http://schemas.microsoft.com/office/drawing/2014/main" id="{4CDD2B78-5655-C59F-4A40-7A3EDEBB082E}"/>
              </a:ext>
            </a:extLst>
          </p:cNvPr>
          <p:cNvSpPr txBox="1"/>
          <p:nvPr/>
        </p:nvSpPr>
        <p:spPr>
          <a:xfrm>
            <a:off x="383199" y="1473693"/>
            <a:ext cx="9953416" cy="317820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600" kern="0">
                <a:solidFill>
                  <a:srgbClr val="000000"/>
                </a:solidFill>
              </a:rPr>
              <a:t>This epic covers the end-to-end lifecycle of inventories including tracking, product categorization, automatic alerts, inventory reports and handling and returning adjustments. The goal is to ensure that the entire inventory flow from creation to fulfillment is seamless and transparent.</a:t>
            </a:r>
          </a:p>
          <a:p>
            <a:pPr marR="0" algn="l" defTabSz="914400" eaLnBrk="1" fontAlgn="auto" latinLnBrk="0" hangingPunct="1">
              <a:spcBef>
                <a:spcPts val="500"/>
              </a:spcBef>
              <a:spcAft>
                <a:spcPts val="0"/>
              </a:spcAft>
              <a:buClrTx/>
              <a:buSzTx/>
              <a:buFontTx/>
              <a:buNone/>
              <a:tabLst/>
            </a:pPr>
            <a:endParaRPr lang="en-US" sz="1600" kern="0">
              <a:solidFill>
                <a:srgbClr val="000000"/>
              </a:solidFill>
            </a:endParaRPr>
          </a:p>
          <a:p>
            <a:pPr marR="0" algn="l" defTabSz="914400" eaLnBrk="1" fontAlgn="auto" latinLnBrk="0" hangingPunct="1">
              <a:spcBef>
                <a:spcPts val="500"/>
              </a:spcBef>
              <a:spcAft>
                <a:spcPts val="0"/>
              </a:spcAft>
              <a:buClrTx/>
              <a:buSzTx/>
              <a:buFontTx/>
              <a:buNone/>
              <a:tabLst/>
            </a:pPr>
            <a:r>
              <a:rPr lang="en-US" sz="1600" kern="0">
                <a:solidFill>
                  <a:srgbClr val="000000"/>
                </a:solidFill>
              </a:rPr>
              <a:t>User Stories:</a:t>
            </a:r>
          </a:p>
          <a:p>
            <a:pPr marL="285750" indent="-285750" fontAlgn="auto">
              <a:spcBef>
                <a:spcPts val="500"/>
              </a:spcBef>
              <a:spcAft>
                <a:spcPts val="0"/>
              </a:spcAft>
              <a:buFont typeface="Wingdings" panose="05000000000000000000" pitchFamily="2" charset="2"/>
              <a:buChar char="Ø"/>
            </a:pPr>
            <a:r>
              <a:rPr lang="en-US" sz="1600"/>
              <a:t>Track Inventory Levels </a:t>
            </a:r>
          </a:p>
          <a:p>
            <a:pPr marL="285750" indent="-285750" fontAlgn="auto">
              <a:spcBef>
                <a:spcPts val="500"/>
              </a:spcBef>
              <a:spcAft>
                <a:spcPts val="0"/>
              </a:spcAft>
              <a:buFont typeface="Wingdings" panose="05000000000000000000" pitchFamily="2" charset="2"/>
              <a:buChar char="Ø"/>
            </a:pPr>
            <a:r>
              <a:rPr lang="en-US" sz="1600"/>
              <a:t>Product Categorization </a:t>
            </a:r>
          </a:p>
          <a:p>
            <a:pPr marL="285750" indent="-285750" fontAlgn="auto">
              <a:spcBef>
                <a:spcPts val="500"/>
              </a:spcBef>
              <a:spcAft>
                <a:spcPts val="0"/>
              </a:spcAft>
              <a:buFont typeface="Wingdings" panose="05000000000000000000" pitchFamily="2" charset="2"/>
              <a:buChar char="Ø"/>
            </a:pPr>
            <a:r>
              <a:rPr lang="en-US" sz="1600"/>
              <a:t>Automatic Replenishment Alerts </a:t>
            </a:r>
          </a:p>
          <a:p>
            <a:pPr marL="285750" indent="-285750" fontAlgn="auto">
              <a:spcBef>
                <a:spcPts val="500"/>
              </a:spcBef>
              <a:spcAft>
                <a:spcPts val="0"/>
              </a:spcAft>
              <a:buFont typeface="Wingdings" panose="05000000000000000000" pitchFamily="2" charset="2"/>
              <a:buChar char="Ø"/>
            </a:pPr>
            <a:r>
              <a:rPr lang="en-US" sz="1600"/>
              <a:t>Generate Inventory Reports </a:t>
            </a:r>
          </a:p>
          <a:p>
            <a:pPr marL="285750" indent="-285750" fontAlgn="auto">
              <a:spcBef>
                <a:spcPts val="500"/>
              </a:spcBef>
              <a:spcAft>
                <a:spcPts val="0"/>
              </a:spcAft>
              <a:buFont typeface="Wingdings" panose="05000000000000000000" pitchFamily="2" charset="2"/>
              <a:buChar char="Ø"/>
            </a:pPr>
            <a:r>
              <a:rPr lang="en-US" sz="1600"/>
              <a:t>Handle Returns and Adjustments </a:t>
            </a:r>
          </a:p>
          <a:p>
            <a:pPr fontAlgn="auto">
              <a:spcBef>
                <a:spcPts val="500"/>
              </a:spcBef>
              <a:spcAft>
                <a:spcPts val="0"/>
              </a:spcAft>
            </a:pPr>
            <a:endParaRPr lang="en-US" b="1"/>
          </a:p>
          <a:p>
            <a:pPr fontAlgn="auto">
              <a:spcBef>
                <a:spcPts val="500"/>
              </a:spcBef>
              <a:spcAft>
                <a:spcPts val="0"/>
              </a:spcAft>
            </a:pPr>
            <a:endParaRPr kumimoji="0" lang="en-US"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697673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64EA8-CCAB-B5A3-2D0D-ACFDC3D14953}"/>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9C5ADF20-E8A3-713A-773B-49231726C6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EC4BAEDB-6776-8149-3FD2-13D889E71E9C}"/>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A6B9794B-0117-8677-0730-DA7E05E2E954}"/>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457F3E3D-1D92-69A5-1765-27C6CF6FF2CD}"/>
              </a:ext>
            </a:extLst>
          </p:cNvPr>
          <p:cNvSpPr txBox="1"/>
          <p:nvPr/>
        </p:nvSpPr>
        <p:spPr>
          <a:xfrm>
            <a:off x="3630966" y="355891"/>
            <a:ext cx="5486400" cy="584775"/>
          </a:xfrm>
          <a:prstGeom prst="rect">
            <a:avLst/>
          </a:prstGeom>
          <a:noFill/>
        </p:spPr>
        <p:txBody>
          <a:bodyPr wrap="square" lIns="91440" tIns="45720" rIns="91440" bIns="45720" anchor="t">
            <a:spAutoFit/>
          </a:bodyPr>
          <a:lstStyle/>
          <a:p>
            <a:r>
              <a:rPr lang="en-US" sz="3200" b="1" dirty="0">
                <a:solidFill>
                  <a:schemeClr val="bg2">
                    <a:lumMod val="50000"/>
                  </a:schemeClr>
                </a:solidFill>
                <a:latin typeface="Times New Roman"/>
                <a:cs typeface="Times New Roman"/>
              </a:rPr>
              <a:t>Inventory Dashboard</a:t>
            </a:r>
            <a:endParaRPr lang="en-US" sz="3200" dirty="0">
              <a:solidFill>
                <a:schemeClr val="bg2">
                  <a:lumMod val="50000"/>
                </a:schemeClr>
              </a:solidFill>
              <a:latin typeface="Times New Roman"/>
              <a:cs typeface="Times New Roman"/>
            </a:endParaRPr>
          </a:p>
        </p:txBody>
      </p:sp>
      <p:pic>
        <p:nvPicPr>
          <p:cNvPr id="7" name="Picture 6" descr="A screenshot of a inventory dashboard&#10;&#10;AI-generated content may be incorrect.">
            <a:extLst>
              <a:ext uri="{FF2B5EF4-FFF2-40B4-BE49-F238E27FC236}">
                <a16:creationId xmlns:a16="http://schemas.microsoft.com/office/drawing/2014/main" id="{4F314ED8-6958-FADC-61D3-EC9913AD0ECC}"/>
              </a:ext>
            </a:extLst>
          </p:cNvPr>
          <p:cNvPicPr>
            <a:picLocks noChangeAspect="1"/>
          </p:cNvPicPr>
          <p:nvPr/>
        </p:nvPicPr>
        <p:blipFill>
          <a:blip r:embed="rId4"/>
          <a:stretch>
            <a:fillRect/>
          </a:stretch>
        </p:blipFill>
        <p:spPr>
          <a:xfrm>
            <a:off x="1361781" y="1415447"/>
            <a:ext cx="7757035" cy="4386428"/>
          </a:xfrm>
          <a:prstGeom prst="rect">
            <a:avLst/>
          </a:prstGeom>
        </p:spPr>
      </p:pic>
    </p:spTree>
    <p:extLst>
      <p:ext uri="{BB962C8B-B14F-4D97-AF65-F5344CB8AC3E}">
        <p14:creationId xmlns:p14="http://schemas.microsoft.com/office/powerpoint/2010/main" val="481909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23F85-79AD-55CC-4185-2746C0B9913A}"/>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E47DE4C9-22F1-E915-0566-281322E692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2FA9C3B4-172C-E7A6-8C92-B665E9792B52}"/>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47DFFF5E-A9CE-BAE2-00A0-97BF3866B876}"/>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32D40990-C5A0-E2AC-F5A4-C1890D615BE6}"/>
              </a:ext>
            </a:extLst>
          </p:cNvPr>
          <p:cNvSpPr txBox="1"/>
          <p:nvPr/>
        </p:nvSpPr>
        <p:spPr>
          <a:xfrm>
            <a:off x="3790765" y="355891"/>
            <a:ext cx="5486400" cy="584775"/>
          </a:xfrm>
          <a:prstGeom prst="rect">
            <a:avLst/>
          </a:prstGeom>
          <a:noFill/>
        </p:spPr>
        <p:txBody>
          <a:bodyPr wrap="square">
            <a:spAutoFit/>
          </a:bodyPr>
          <a:lstStyle/>
          <a:p>
            <a:r>
              <a:rPr lang="en-US" sz="3200" i="0" u="none" strike="noStrike" baseline="0">
                <a:solidFill>
                  <a:schemeClr val="bg2">
                    <a:lumMod val="50000"/>
                  </a:schemeClr>
                </a:solidFill>
                <a:latin typeface="Times New Roman" panose="02020603050405020304" pitchFamily="18" charset="0"/>
                <a:cs typeface="Times New Roman" panose="02020603050405020304" pitchFamily="18" charset="0"/>
              </a:rPr>
              <a:t>Track Inventory Levels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5" name="Picture 4" descr="A screenshot of a product stock view&#10;&#10;AI-generated content may be incorrect.">
            <a:extLst>
              <a:ext uri="{FF2B5EF4-FFF2-40B4-BE49-F238E27FC236}">
                <a16:creationId xmlns:a16="http://schemas.microsoft.com/office/drawing/2014/main" id="{DD6DC039-2973-EFD9-4436-EB418CC6EB53}"/>
              </a:ext>
            </a:extLst>
          </p:cNvPr>
          <p:cNvPicPr>
            <a:picLocks noChangeAspect="1"/>
          </p:cNvPicPr>
          <p:nvPr/>
        </p:nvPicPr>
        <p:blipFill>
          <a:blip r:embed="rId4"/>
          <a:stretch>
            <a:fillRect/>
          </a:stretch>
        </p:blipFill>
        <p:spPr>
          <a:xfrm>
            <a:off x="1419942" y="1692652"/>
            <a:ext cx="7862005" cy="4108891"/>
          </a:xfrm>
          <a:prstGeom prst="rect">
            <a:avLst/>
          </a:prstGeom>
        </p:spPr>
      </p:pic>
    </p:spTree>
    <p:extLst>
      <p:ext uri="{BB962C8B-B14F-4D97-AF65-F5344CB8AC3E}">
        <p14:creationId xmlns:p14="http://schemas.microsoft.com/office/powerpoint/2010/main" val="3588961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31EB-7EAF-838B-0115-BCE2349E5418}"/>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803DBFD0-08B0-EF88-43C0-7E0E798DC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3DBCEE03-3FAD-83E0-92FE-06C4364A42EB}"/>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EE9E0632-4AAD-C5A5-5ABF-87B8233F6728}"/>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DB886EF0-0FDB-116E-F811-A47E30A52E4F}"/>
              </a:ext>
            </a:extLst>
          </p:cNvPr>
          <p:cNvSpPr txBox="1"/>
          <p:nvPr/>
        </p:nvSpPr>
        <p:spPr>
          <a:xfrm>
            <a:off x="3630966" y="355891"/>
            <a:ext cx="5486400" cy="584775"/>
          </a:xfrm>
          <a:prstGeom prst="rect">
            <a:avLst/>
          </a:prstGeom>
          <a:noFill/>
        </p:spPr>
        <p:txBody>
          <a:bodyPr wrap="square">
            <a:spAutoFit/>
          </a:bodyPr>
          <a:lstStyle/>
          <a:p>
            <a:r>
              <a:rPr lang="en-US" sz="3200" b="1" i="0" u="none" strike="noStrike" baseline="0">
                <a:solidFill>
                  <a:schemeClr val="bg2">
                    <a:lumMod val="50000"/>
                  </a:schemeClr>
                </a:solidFill>
                <a:latin typeface="Times New Roman" panose="02020603050405020304" pitchFamily="18" charset="0"/>
                <a:cs typeface="Times New Roman" panose="02020603050405020304" pitchFamily="18" charset="0"/>
              </a:rPr>
              <a:t>Product Categorization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0EC15FA-0F0A-7468-76BF-AFC612A071DE}"/>
              </a:ext>
            </a:extLst>
          </p:cNvPr>
          <p:cNvPicPr>
            <a:picLocks noChangeAspect="1"/>
          </p:cNvPicPr>
          <p:nvPr/>
        </p:nvPicPr>
        <p:blipFill>
          <a:blip r:embed="rId4"/>
          <a:stretch>
            <a:fillRect/>
          </a:stretch>
        </p:blipFill>
        <p:spPr>
          <a:xfrm>
            <a:off x="1889212" y="1464816"/>
            <a:ext cx="6695496" cy="4216893"/>
          </a:xfrm>
          <a:prstGeom prst="rect">
            <a:avLst/>
          </a:prstGeom>
        </p:spPr>
      </p:pic>
    </p:spTree>
    <p:extLst>
      <p:ext uri="{BB962C8B-B14F-4D97-AF65-F5344CB8AC3E}">
        <p14:creationId xmlns:p14="http://schemas.microsoft.com/office/powerpoint/2010/main" val="193270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D20E2-7DFB-BC78-1B3D-82F2839F1560}"/>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807EC54D-DD41-1F1B-3AB6-BAF3FF188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19B337AB-102B-213C-AECF-B1D48B1C6FAD}"/>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91AC3880-1671-753A-BDA7-3EAD61A5AA90}"/>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A59D7A04-5EB5-878E-58E6-300F0660F159}"/>
              </a:ext>
            </a:extLst>
          </p:cNvPr>
          <p:cNvSpPr txBox="1"/>
          <p:nvPr/>
        </p:nvSpPr>
        <p:spPr>
          <a:xfrm>
            <a:off x="3099197" y="230102"/>
            <a:ext cx="6294268" cy="584775"/>
          </a:xfrm>
          <a:prstGeom prst="rect">
            <a:avLst/>
          </a:prstGeom>
          <a:noFill/>
        </p:spPr>
        <p:txBody>
          <a:bodyPr wrap="square">
            <a:spAutoFit/>
          </a:bodyPr>
          <a:lstStyle/>
          <a:p>
            <a:r>
              <a:rPr lang="en-US" sz="3200" b="1" i="0" u="none" strike="noStrike" baseline="0">
                <a:solidFill>
                  <a:schemeClr val="bg2">
                    <a:lumMod val="50000"/>
                  </a:schemeClr>
                </a:solidFill>
                <a:latin typeface="Times New Roman" panose="02020603050405020304" pitchFamily="18" charset="0"/>
                <a:cs typeface="Times New Roman" panose="02020603050405020304" pitchFamily="18" charset="0"/>
              </a:rPr>
              <a:t>Automatic Replenishment Alerts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43CF18-DB91-94A9-927A-FE0101DDDAB9}"/>
              </a:ext>
            </a:extLst>
          </p:cNvPr>
          <p:cNvPicPr>
            <a:picLocks noChangeAspect="1"/>
          </p:cNvPicPr>
          <p:nvPr/>
        </p:nvPicPr>
        <p:blipFill>
          <a:blip r:embed="rId4"/>
          <a:stretch>
            <a:fillRect/>
          </a:stretch>
        </p:blipFill>
        <p:spPr>
          <a:xfrm>
            <a:off x="773815" y="1502668"/>
            <a:ext cx="9089275" cy="4232307"/>
          </a:xfrm>
          <a:prstGeom prst="rect">
            <a:avLst/>
          </a:prstGeom>
        </p:spPr>
      </p:pic>
    </p:spTree>
    <p:extLst>
      <p:ext uri="{BB962C8B-B14F-4D97-AF65-F5344CB8AC3E}">
        <p14:creationId xmlns:p14="http://schemas.microsoft.com/office/powerpoint/2010/main" val="3178358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152F-5FEA-7C9E-BC99-1247A4DE1309}"/>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98479D0A-82A1-7ABC-7859-0465379FB8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908D7F5A-13DF-C3F3-D480-65FC78F630DE}"/>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C71EBD32-2FC5-2644-4E9E-57BFC2464C08}"/>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21EA93F-83A2-E602-6C49-DC209FF7155B}"/>
              </a:ext>
            </a:extLst>
          </p:cNvPr>
          <p:cNvSpPr txBox="1"/>
          <p:nvPr/>
        </p:nvSpPr>
        <p:spPr>
          <a:xfrm>
            <a:off x="3604334" y="230102"/>
            <a:ext cx="5486400" cy="584775"/>
          </a:xfrm>
          <a:prstGeom prst="rect">
            <a:avLst/>
          </a:prstGeom>
          <a:noFill/>
        </p:spPr>
        <p:txBody>
          <a:bodyPr wrap="square">
            <a:spAutoFit/>
          </a:bodyPr>
          <a:lstStyle/>
          <a:p>
            <a:r>
              <a:rPr lang="en-US" sz="3200" b="1" i="0" u="none" strike="noStrike" baseline="0">
                <a:solidFill>
                  <a:schemeClr val="bg2">
                    <a:lumMod val="50000"/>
                  </a:schemeClr>
                </a:solidFill>
                <a:latin typeface="Times New Roman" panose="02020603050405020304" pitchFamily="18" charset="0"/>
                <a:cs typeface="Times New Roman" panose="02020603050405020304" pitchFamily="18" charset="0"/>
              </a:rPr>
              <a:t>Generate Inventory Reports </a:t>
            </a:r>
            <a:endParaRPr lang="en-US" sz="3200">
              <a:solidFill>
                <a:schemeClr val="bg2">
                  <a:lumMod val="5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3B1C3A-2923-4BA2-9C97-BFB43C67B9AF}"/>
              </a:ext>
            </a:extLst>
          </p:cNvPr>
          <p:cNvPicPr>
            <a:picLocks noChangeAspect="1"/>
          </p:cNvPicPr>
          <p:nvPr/>
        </p:nvPicPr>
        <p:blipFill>
          <a:blip r:embed="rId4"/>
          <a:srcRect l="-1" t="5517" r="27045" b="19968"/>
          <a:stretch/>
        </p:blipFill>
        <p:spPr>
          <a:xfrm>
            <a:off x="442334" y="1740023"/>
            <a:ext cx="3889969" cy="3000654"/>
          </a:xfrm>
          <a:prstGeom prst="rect">
            <a:avLst/>
          </a:prstGeom>
        </p:spPr>
      </p:pic>
      <p:pic>
        <p:nvPicPr>
          <p:cNvPr id="8" name="Picture 7">
            <a:extLst>
              <a:ext uri="{FF2B5EF4-FFF2-40B4-BE49-F238E27FC236}">
                <a16:creationId xmlns:a16="http://schemas.microsoft.com/office/drawing/2014/main" id="{3535806F-CC04-5530-32F3-38E709A06DAB}"/>
              </a:ext>
            </a:extLst>
          </p:cNvPr>
          <p:cNvPicPr>
            <a:picLocks noChangeAspect="1"/>
          </p:cNvPicPr>
          <p:nvPr/>
        </p:nvPicPr>
        <p:blipFill>
          <a:blip r:embed="rId5">
            <a:extLst>
              <a:ext uri="{28A0092B-C50C-407E-A947-70E740481C1C}">
                <a14:useLocalDpi xmlns:a14="http://schemas.microsoft.com/office/drawing/2010/main" val="0"/>
              </a:ext>
            </a:extLst>
          </a:blip>
          <a:srcRect l="3127" t="3262" r="2794"/>
          <a:stretch/>
        </p:blipFill>
        <p:spPr>
          <a:xfrm>
            <a:off x="4696287" y="1552475"/>
            <a:ext cx="5042517" cy="3375749"/>
          </a:xfrm>
          <a:prstGeom prst="rect">
            <a:avLst/>
          </a:prstGeom>
        </p:spPr>
      </p:pic>
    </p:spTree>
    <p:extLst>
      <p:ext uri="{BB962C8B-B14F-4D97-AF65-F5344CB8AC3E}">
        <p14:creationId xmlns:p14="http://schemas.microsoft.com/office/powerpoint/2010/main" val="893964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8C095-4AAA-7D18-1988-C6E0EEE4131E}"/>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B765BEF1-4B02-2377-660F-4CD841D61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DB843E57-8912-B420-9933-7509899EDDD1}"/>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641F5E17-B417-97FC-137C-D90E97010981}"/>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991DC8C2-E0E0-9470-8B2F-931374412024}"/>
              </a:ext>
            </a:extLst>
          </p:cNvPr>
          <p:cNvSpPr txBox="1"/>
          <p:nvPr/>
        </p:nvSpPr>
        <p:spPr>
          <a:xfrm>
            <a:off x="3737499" y="230102"/>
            <a:ext cx="5486400" cy="584775"/>
          </a:xfrm>
          <a:prstGeom prst="rect">
            <a:avLst/>
          </a:prstGeom>
          <a:noFill/>
        </p:spPr>
        <p:txBody>
          <a:bodyPr wrap="square" lIns="91440" tIns="45720" rIns="91440" bIns="45720" anchor="t">
            <a:spAutoFit/>
          </a:bodyPr>
          <a:lstStyle/>
          <a:p>
            <a:r>
              <a:rPr lang="en-US" sz="3200">
                <a:solidFill>
                  <a:schemeClr val="bg2">
                    <a:lumMod val="50000"/>
                  </a:schemeClr>
                </a:solidFill>
                <a:latin typeface="Times New Roman"/>
                <a:cs typeface="Times New Roman"/>
              </a:rPr>
              <a:t>Production Schedule Tracking</a:t>
            </a:r>
          </a:p>
        </p:txBody>
      </p:sp>
      <p:pic>
        <p:nvPicPr>
          <p:cNvPr id="5" name="Picture 4" descr="A screenshot of a computer&#10;&#10;AI-generated content may be incorrect.">
            <a:extLst>
              <a:ext uri="{FF2B5EF4-FFF2-40B4-BE49-F238E27FC236}">
                <a16:creationId xmlns:a16="http://schemas.microsoft.com/office/drawing/2014/main" id="{B46DB4C2-AE16-C8EC-DF22-37FEE51C645A}"/>
              </a:ext>
            </a:extLst>
          </p:cNvPr>
          <p:cNvPicPr>
            <a:picLocks noChangeAspect="1"/>
          </p:cNvPicPr>
          <p:nvPr/>
        </p:nvPicPr>
        <p:blipFill>
          <a:blip r:embed="rId4"/>
          <a:stretch>
            <a:fillRect/>
          </a:stretch>
        </p:blipFill>
        <p:spPr>
          <a:xfrm>
            <a:off x="1388745" y="1496121"/>
            <a:ext cx="8537561" cy="3976317"/>
          </a:xfrm>
          <a:prstGeom prst="rect">
            <a:avLst/>
          </a:prstGeom>
        </p:spPr>
      </p:pic>
    </p:spTree>
    <p:extLst>
      <p:ext uri="{BB962C8B-B14F-4D97-AF65-F5344CB8AC3E}">
        <p14:creationId xmlns:p14="http://schemas.microsoft.com/office/powerpoint/2010/main" val="2697143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EE7B3F0-94F1-6F4B-B364-CA1456A5F9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0F860EE6-918F-91B5-C254-07895657A5DF}"/>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4B96625C-5EEE-5285-AC29-B3B89B6A9A8C}"/>
              </a:ext>
            </a:extLst>
          </p:cNvPr>
          <p:cNvSpPr>
            <a:spLocks/>
          </p:cNvSpPr>
          <p:nvPr/>
        </p:nvSpPr>
        <p:spPr bwMode="auto">
          <a:xfrm>
            <a:off x="9406005" y="5237010"/>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itle 1">
            <a:extLst>
              <a:ext uri="{FF2B5EF4-FFF2-40B4-BE49-F238E27FC236}">
                <a16:creationId xmlns:a16="http://schemas.microsoft.com/office/drawing/2014/main" id="{0F15199D-4949-42FA-6CE8-AC1922B78A3C}"/>
              </a:ext>
            </a:extLst>
          </p:cNvPr>
          <p:cNvSpPr txBox="1">
            <a:spLocks/>
          </p:cNvSpPr>
          <p:nvPr/>
        </p:nvSpPr>
        <p:spPr>
          <a:xfrm>
            <a:off x="3043487" y="281808"/>
            <a:ext cx="5132464" cy="821502"/>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pPr>
            <a:r>
              <a:rPr lang="en-US" sz="3200">
                <a:latin typeface="Times New Roman" panose="02020603050405020304" pitchFamily="18" charset="0"/>
                <a:cs typeface="Times New Roman" panose="02020603050405020304" pitchFamily="18" charset="0"/>
              </a:rPr>
              <a:t>Purpose of the Project</a:t>
            </a:r>
          </a:p>
          <a:p>
            <a:pPr fontAlgn="auto">
              <a:spcAft>
                <a:spcPts val="0"/>
              </a:spcAft>
            </a:pPr>
            <a:endParaRPr lang="en-US">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EF9CC085-E0EE-1C55-9871-34A6F34F435D}"/>
              </a:ext>
            </a:extLst>
          </p:cNvPr>
          <p:cNvSpPr txBox="1">
            <a:spLocks/>
          </p:cNvSpPr>
          <p:nvPr/>
        </p:nvSpPr>
        <p:spPr>
          <a:xfrm>
            <a:off x="827699" y="2052926"/>
            <a:ext cx="8565765" cy="2904937"/>
          </a:xfrm>
          <a:prstGeom prst="rect">
            <a:avLst/>
          </a:prstGeom>
        </p:spPr>
        <p:txBody>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algn="just" fontAlgn="auto">
              <a:spcAft>
                <a:spcPts val="0"/>
              </a:spcAft>
              <a:buNone/>
            </a:pPr>
            <a:endParaRPr lang="en-US">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F083F4C2-664C-8ADA-D2BB-79FED5562EB8}"/>
              </a:ext>
            </a:extLst>
          </p:cNvPr>
          <p:cNvSpPr txBox="1">
            <a:spLocks/>
          </p:cNvSpPr>
          <p:nvPr/>
        </p:nvSpPr>
        <p:spPr>
          <a:xfrm>
            <a:off x="980100" y="2205325"/>
            <a:ext cx="6711654" cy="4195481"/>
          </a:xfrm>
          <a:prstGeom prst="rect">
            <a:avLst/>
          </a:prstGeom>
        </p:spPr>
        <p:txBody>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algn="just" fontAlgn="auto">
              <a:spcAft>
                <a:spcPts val="0"/>
              </a:spcAft>
              <a:buNone/>
            </a:pPr>
            <a:endParaRPr lang="en-US">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D6F1D5F2-A3AB-C7CF-D2BD-7CF1D1FED9EA}"/>
              </a:ext>
            </a:extLst>
          </p:cNvPr>
          <p:cNvSpPr txBox="1">
            <a:spLocks/>
          </p:cNvSpPr>
          <p:nvPr/>
        </p:nvSpPr>
        <p:spPr>
          <a:xfrm>
            <a:off x="442334" y="1616645"/>
            <a:ext cx="9868285" cy="3544166"/>
          </a:xfrm>
          <a:prstGeom prst="rect">
            <a:avLst/>
          </a:prstGeom>
        </p:spPr>
        <p:txBody>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algn="just">
              <a:buFont typeface="Wingdings" panose="05000000000000000000" pitchFamily="2" charset="2"/>
              <a:buChar char="Ø"/>
            </a:pPr>
            <a:r>
              <a:rPr lang="en-US"/>
              <a:t>Transform traditional order and inventory management processes by reducing inefficiencies and minimizing manual intervention.</a:t>
            </a:r>
          </a:p>
          <a:p>
            <a:pPr algn="just">
              <a:buFont typeface="Wingdings" panose="05000000000000000000" pitchFamily="2" charset="2"/>
              <a:buChar char="Ø"/>
            </a:pPr>
            <a:r>
              <a:rPr lang="en-US"/>
              <a:t>Provide personalized dashboards, role-based access, and real-time tracking to empower stakeholders.</a:t>
            </a:r>
          </a:p>
          <a:p>
            <a:pPr algn="just">
              <a:buFont typeface="Wingdings" panose="05000000000000000000" pitchFamily="2" charset="2"/>
              <a:buChar char="Ø"/>
            </a:pPr>
            <a:r>
              <a:rPr lang="en-US"/>
              <a:t>Improve stock optimization to avoid shortages and overstocking with proactive alerts and automated workflows.</a:t>
            </a:r>
          </a:p>
          <a:p>
            <a:pPr algn="just">
              <a:buFont typeface="Wingdings" panose="05000000000000000000" pitchFamily="2" charset="2"/>
              <a:buChar char="Ø"/>
            </a:pPr>
            <a:r>
              <a:rPr lang="en-US"/>
              <a:t>Foster collaboration, transparency, and accountability across the entire supply chain.</a:t>
            </a:r>
          </a:p>
          <a:p>
            <a:pPr algn="just">
              <a:buFont typeface="Wingdings" panose="05000000000000000000" pitchFamily="2" charset="2"/>
              <a:buChar char="Ø"/>
            </a:pPr>
            <a:r>
              <a:rPr lang="en-US"/>
              <a:t>Ensure timely order fulfillment, customer satisfaction, and operational efficiency.</a:t>
            </a:r>
          </a:p>
          <a:p>
            <a:pPr algn="just">
              <a:buFont typeface="Wingdings" panose="05000000000000000000" pitchFamily="2" charset="2"/>
              <a:buChar char="Ø"/>
            </a:pPr>
            <a:r>
              <a:rPr lang="en-US"/>
              <a:t>Deliver a future-ready solution adaptable to complex, multi-warehouse operations of any scale.</a:t>
            </a:r>
          </a:p>
        </p:txBody>
      </p:sp>
    </p:spTree>
    <p:extLst>
      <p:ext uri="{BB962C8B-B14F-4D97-AF65-F5344CB8AC3E}">
        <p14:creationId xmlns:p14="http://schemas.microsoft.com/office/powerpoint/2010/main" val="3915197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69845-52E7-A790-A816-32781D544D29}"/>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248BD4E4-B125-DA52-D86C-37724F1F86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DF52D37F-AB43-9358-7BE5-F4E7BA0C74B3}"/>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2E66427D-E62C-0015-2646-E3076B5645F8}"/>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3E5AF840-5580-0AC7-59CB-AF5D6C780B6C}"/>
              </a:ext>
            </a:extLst>
          </p:cNvPr>
          <p:cNvSpPr txBox="1"/>
          <p:nvPr/>
        </p:nvSpPr>
        <p:spPr>
          <a:xfrm>
            <a:off x="3630966" y="355891"/>
            <a:ext cx="5486400" cy="584775"/>
          </a:xfrm>
          <a:prstGeom prst="rect">
            <a:avLst/>
          </a:prstGeom>
          <a:noFill/>
        </p:spPr>
        <p:txBody>
          <a:bodyPr wrap="square" lIns="91440" tIns="45720" rIns="91440" bIns="45720" anchor="t">
            <a:spAutoFit/>
          </a:bodyPr>
          <a:lstStyle/>
          <a:p>
            <a:r>
              <a:rPr lang="en-US" sz="3200" b="1" dirty="0">
                <a:solidFill>
                  <a:schemeClr val="bg2">
                    <a:lumMod val="50000"/>
                  </a:schemeClr>
                </a:solidFill>
                <a:latin typeface="Times New Roman"/>
                <a:cs typeface="Times New Roman"/>
              </a:rPr>
              <a:t>Category Management</a:t>
            </a:r>
            <a:endParaRPr lang="en-US" sz="3200" dirty="0">
              <a:solidFill>
                <a:schemeClr val="bg2">
                  <a:lumMod val="50000"/>
                </a:schemeClr>
              </a:solidFill>
              <a:latin typeface="Times New Roman"/>
              <a:cs typeface="Times New Roman"/>
            </a:endParaRPr>
          </a:p>
        </p:txBody>
      </p:sp>
      <p:pic>
        <p:nvPicPr>
          <p:cNvPr id="5" name="Picture 4" descr="A screenshot of a computer&#10;&#10;AI-generated content may be incorrect.">
            <a:extLst>
              <a:ext uri="{FF2B5EF4-FFF2-40B4-BE49-F238E27FC236}">
                <a16:creationId xmlns:a16="http://schemas.microsoft.com/office/drawing/2014/main" id="{006CB2F4-7891-E97A-088B-FD1E34F40A4C}"/>
              </a:ext>
            </a:extLst>
          </p:cNvPr>
          <p:cNvPicPr>
            <a:picLocks noChangeAspect="1"/>
          </p:cNvPicPr>
          <p:nvPr/>
        </p:nvPicPr>
        <p:blipFill>
          <a:blip r:embed="rId4"/>
          <a:stretch>
            <a:fillRect/>
          </a:stretch>
        </p:blipFill>
        <p:spPr>
          <a:xfrm>
            <a:off x="2950952" y="1541436"/>
            <a:ext cx="5226544" cy="4272290"/>
          </a:xfrm>
          <a:prstGeom prst="rect">
            <a:avLst/>
          </a:prstGeom>
        </p:spPr>
      </p:pic>
    </p:spTree>
    <p:extLst>
      <p:ext uri="{BB962C8B-B14F-4D97-AF65-F5344CB8AC3E}">
        <p14:creationId xmlns:p14="http://schemas.microsoft.com/office/powerpoint/2010/main" val="3309484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F72E6-ECBC-86E1-254F-BE36C2E16B72}"/>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968582D9-DE01-2EE6-0B0E-81507A965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EDC47A56-6001-5145-A686-828EE1CA0F3B}"/>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0C90194F-4B27-70AB-5A8E-2F0C1356533F}"/>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8357C794-93D6-6256-0D1F-F0199AD066C3}"/>
              </a:ext>
            </a:extLst>
          </p:cNvPr>
          <p:cNvSpPr txBox="1"/>
          <p:nvPr/>
        </p:nvSpPr>
        <p:spPr>
          <a:xfrm>
            <a:off x="3630966" y="355891"/>
            <a:ext cx="5486400" cy="584775"/>
          </a:xfrm>
          <a:prstGeom prst="rect">
            <a:avLst/>
          </a:prstGeom>
          <a:noFill/>
        </p:spPr>
        <p:txBody>
          <a:bodyPr wrap="square" lIns="91440" tIns="45720" rIns="91440" bIns="45720" anchor="t">
            <a:spAutoFit/>
          </a:bodyPr>
          <a:lstStyle/>
          <a:p>
            <a:r>
              <a:rPr lang="en-US" sz="3200" b="1" dirty="0">
                <a:solidFill>
                  <a:schemeClr val="bg2">
                    <a:lumMod val="50000"/>
                  </a:schemeClr>
                </a:solidFill>
                <a:latin typeface="Times New Roman"/>
                <a:cs typeface="Times New Roman"/>
              </a:rPr>
              <a:t>Trend Analysis Report</a:t>
            </a:r>
            <a:endParaRPr lang="en-US" sz="3200" dirty="0">
              <a:solidFill>
                <a:schemeClr val="bg2">
                  <a:lumMod val="50000"/>
                </a:schemeClr>
              </a:solidFill>
              <a:latin typeface="Times New Roman"/>
              <a:cs typeface="Times New Roman"/>
            </a:endParaRPr>
          </a:p>
        </p:txBody>
      </p:sp>
      <p:pic>
        <p:nvPicPr>
          <p:cNvPr id="7" name="Picture 6" descr="A screenshot of a report&#10;&#10;AI-generated content may be incorrect.">
            <a:extLst>
              <a:ext uri="{FF2B5EF4-FFF2-40B4-BE49-F238E27FC236}">
                <a16:creationId xmlns:a16="http://schemas.microsoft.com/office/drawing/2014/main" id="{9C794566-CDB1-BF5C-6BAE-848AC562C0CD}"/>
              </a:ext>
            </a:extLst>
          </p:cNvPr>
          <p:cNvPicPr>
            <a:picLocks noChangeAspect="1"/>
          </p:cNvPicPr>
          <p:nvPr/>
        </p:nvPicPr>
        <p:blipFill>
          <a:blip r:embed="rId4"/>
          <a:stretch>
            <a:fillRect/>
          </a:stretch>
        </p:blipFill>
        <p:spPr>
          <a:xfrm>
            <a:off x="1157097" y="1403403"/>
            <a:ext cx="7964107" cy="4419768"/>
          </a:xfrm>
          <a:prstGeom prst="rect">
            <a:avLst/>
          </a:prstGeom>
        </p:spPr>
      </p:pic>
    </p:spTree>
    <p:extLst>
      <p:ext uri="{BB962C8B-B14F-4D97-AF65-F5344CB8AC3E}">
        <p14:creationId xmlns:p14="http://schemas.microsoft.com/office/powerpoint/2010/main" val="2142208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E0C6C-2E8E-D179-D231-416C8033F3E7}"/>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5FBABB47-4E0D-3CC9-D4B4-9EEB55BF11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2AA46109-A1A8-1925-6088-DF15045D3D20}"/>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967D3376-BA0F-C3C5-6135-50117D6814A9}"/>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B36E5F93-9420-CC50-4852-6781B24279E6}"/>
              </a:ext>
            </a:extLst>
          </p:cNvPr>
          <p:cNvSpPr txBox="1"/>
          <p:nvPr/>
        </p:nvSpPr>
        <p:spPr>
          <a:xfrm>
            <a:off x="3630966" y="355891"/>
            <a:ext cx="5486400" cy="584775"/>
          </a:xfrm>
          <a:prstGeom prst="rect">
            <a:avLst/>
          </a:prstGeom>
          <a:noFill/>
        </p:spPr>
        <p:txBody>
          <a:bodyPr wrap="square" lIns="91440" tIns="45720" rIns="91440" bIns="45720" anchor="t">
            <a:spAutoFit/>
          </a:bodyPr>
          <a:lstStyle/>
          <a:p>
            <a:r>
              <a:rPr lang="en-US" sz="3200" b="1" dirty="0">
                <a:solidFill>
                  <a:schemeClr val="bg2">
                    <a:lumMod val="50000"/>
                  </a:schemeClr>
                </a:solidFill>
                <a:latin typeface="Times New Roman"/>
                <a:cs typeface="Times New Roman"/>
              </a:rPr>
              <a:t>Supplier Management</a:t>
            </a:r>
            <a:endParaRPr lang="en-US" sz="3200" dirty="0">
              <a:solidFill>
                <a:schemeClr val="bg2">
                  <a:lumMod val="50000"/>
                </a:schemeClr>
              </a:solidFill>
              <a:latin typeface="Times New Roman"/>
              <a:cs typeface="Times New Roman"/>
            </a:endParaRPr>
          </a:p>
        </p:txBody>
      </p:sp>
      <p:pic>
        <p:nvPicPr>
          <p:cNvPr id="5" name="Picture 4" descr="A screenshot of a contact form">
            <a:extLst>
              <a:ext uri="{FF2B5EF4-FFF2-40B4-BE49-F238E27FC236}">
                <a16:creationId xmlns:a16="http://schemas.microsoft.com/office/drawing/2014/main" id="{EB345C42-7A34-5234-DD05-2C76201DCB71}"/>
              </a:ext>
            </a:extLst>
          </p:cNvPr>
          <p:cNvPicPr>
            <a:picLocks noChangeAspect="1"/>
          </p:cNvPicPr>
          <p:nvPr/>
        </p:nvPicPr>
        <p:blipFill>
          <a:blip r:embed="rId4"/>
          <a:stretch>
            <a:fillRect/>
          </a:stretch>
        </p:blipFill>
        <p:spPr>
          <a:xfrm>
            <a:off x="702777" y="1543180"/>
            <a:ext cx="8704049" cy="4047294"/>
          </a:xfrm>
          <a:prstGeom prst="rect">
            <a:avLst/>
          </a:prstGeom>
        </p:spPr>
      </p:pic>
    </p:spTree>
    <p:extLst>
      <p:ext uri="{BB962C8B-B14F-4D97-AF65-F5344CB8AC3E}">
        <p14:creationId xmlns:p14="http://schemas.microsoft.com/office/powerpoint/2010/main" val="598906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825E4-FE7F-FE44-6912-7F883BDF63EB}"/>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F8F71030-5BEC-F728-A5E0-417C02D1B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BC3ABCD3-DAB9-1769-ACCB-5C2528CF2B7D}"/>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87ADE116-91A8-A959-9268-6E4CB5F42D88}"/>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97FE136E-5310-63FB-32D2-DD43B80B20F1}"/>
              </a:ext>
            </a:extLst>
          </p:cNvPr>
          <p:cNvSpPr txBox="1"/>
          <p:nvPr/>
        </p:nvSpPr>
        <p:spPr>
          <a:xfrm>
            <a:off x="3630966" y="355891"/>
            <a:ext cx="5486400" cy="584775"/>
          </a:xfrm>
          <a:prstGeom prst="rect">
            <a:avLst/>
          </a:prstGeom>
          <a:noFill/>
        </p:spPr>
        <p:txBody>
          <a:bodyPr wrap="square" lIns="91440" tIns="45720" rIns="91440" bIns="45720" anchor="t">
            <a:spAutoFit/>
          </a:bodyPr>
          <a:lstStyle/>
          <a:p>
            <a:r>
              <a:rPr lang="en-US" sz="3200" b="1" dirty="0">
                <a:solidFill>
                  <a:schemeClr val="bg2">
                    <a:lumMod val="50000"/>
                  </a:schemeClr>
                </a:solidFill>
                <a:latin typeface="Times New Roman"/>
                <a:cs typeface="Times New Roman"/>
              </a:rPr>
              <a:t>Product Categorization</a:t>
            </a:r>
            <a:endParaRPr lang="en-US" sz="3200" dirty="0" err="1">
              <a:solidFill>
                <a:schemeClr val="bg2">
                  <a:lumMod val="50000"/>
                </a:schemeClr>
              </a:solidFill>
              <a:latin typeface="Times New Roman"/>
              <a:cs typeface="Times New Roman"/>
            </a:endParaRPr>
          </a:p>
        </p:txBody>
      </p:sp>
      <p:pic>
        <p:nvPicPr>
          <p:cNvPr id="5" name="Picture 4" descr="A screenshot of a product list&#10;&#10;AI-generated content may be incorrect.">
            <a:extLst>
              <a:ext uri="{FF2B5EF4-FFF2-40B4-BE49-F238E27FC236}">
                <a16:creationId xmlns:a16="http://schemas.microsoft.com/office/drawing/2014/main" id="{D51A4F81-3FDA-1FC3-EA34-42533C75F199}"/>
              </a:ext>
            </a:extLst>
          </p:cNvPr>
          <p:cNvPicPr>
            <a:picLocks noChangeAspect="1"/>
          </p:cNvPicPr>
          <p:nvPr/>
        </p:nvPicPr>
        <p:blipFill>
          <a:blip r:embed="rId4"/>
          <a:stretch>
            <a:fillRect/>
          </a:stretch>
        </p:blipFill>
        <p:spPr>
          <a:xfrm>
            <a:off x="1839406" y="1332209"/>
            <a:ext cx="7022102" cy="4340171"/>
          </a:xfrm>
          <a:prstGeom prst="rect">
            <a:avLst/>
          </a:prstGeom>
        </p:spPr>
      </p:pic>
    </p:spTree>
    <p:extLst>
      <p:ext uri="{BB962C8B-B14F-4D97-AF65-F5344CB8AC3E}">
        <p14:creationId xmlns:p14="http://schemas.microsoft.com/office/powerpoint/2010/main" val="3312690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97055-65FB-454D-A15B-3D71AC094340}"/>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555D458F-5AE4-4175-7671-E1A0DA6FB1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6F125505-A6C1-968E-C9D0-BC3153EC67A8}"/>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B3FE9CBE-CDB8-9A1C-CC68-3ED0D81CDB92}"/>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9C3B5FC0-DDF7-21B0-DE9E-634269EFD003}"/>
              </a:ext>
            </a:extLst>
          </p:cNvPr>
          <p:cNvSpPr txBox="1"/>
          <p:nvPr/>
        </p:nvSpPr>
        <p:spPr>
          <a:xfrm>
            <a:off x="3630966" y="355891"/>
            <a:ext cx="5486400" cy="584775"/>
          </a:xfrm>
          <a:prstGeom prst="rect">
            <a:avLst/>
          </a:prstGeom>
          <a:noFill/>
        </p:spPr>
        <p:txBody>
          <a:bodyPr wrap="square" lIns="91440" tIns="45720" rIns="91440" bIns="45720" anchor="t">
            <a:spAutoFit/>
          </a:bodyPr>
          <a:lstStyle/>
          <a:p>
            <a:r>
              <a:rPr lang="en-US" sz="3200" b="1" dirty="0">
                <a:solidFill>
                  <a:schemeClr val="bg2">
                    <a:lumMod val="50000"/>
                  </a:schemeClr>
                </a:solidFill>
                <a:latin typeface="Times New Roman"/>
                <a:cs typeface="Times New Roman"/>
              </a:rPr>
              <a:t>Payment Integration</a:t>
            </a:r>
            <a:endParaRPr lang="en-US" sz="3200" dirty="0">
              <a:solidFill>
                <a:schemeClr val="bg2">
                  <a:lumMod val="50000"/>
                </a:schemeClr>
              </a:solidFill>
              <a:latin typeface="Times New Roman"/>
              <a:cs typeface="Times New Roman"/>
            </a:endParaRPr>
          </a:p>
        </p:txBody>
      </p:sp>
      <p:pic>
        <p:nvPicPr>
          <p:cNvPr id="7" name="Picture 6" descr="A screenshot of a computer screen&#10;&#10;AI-generated content may be incorrect.">
            <a:extLst>
              <a:ext uri="{FF2B5EF4-FFF2-40B4-BE49-F238E27FC236}">
                <a16:creationId xmlns:a16="http://schemas.microsoft.com/office/drawing/2014/main" id="{8DCD8B93-F54C-C7FA-7323-1D39D5418A97}"/>
              </a:ext>
            </a:extLst>
          </p:cNvPr>
          <p:cNvPicPr>
            <a:picLocks noChangeAspect="1"/>
          </p:cNvPicPr>
          <p:nvPr/>
        </p:nvPicPr>
        <p:blipFill>
          <a:blip r:embed="rId4"/>
          <a:stretch>
            <a:fillRect/>
          </a:stretch>
        </p:blipFill>
        <p:spPr>
          <a:xfrm>
            <a:off x="795377" y="1542031"/>
            <a:ext cx="8482067" cy="3910847"/>
          </a:xfrm>
          <a:prstGeom prst="rect">
            <a:avLst/>
          </a:prstGeom>
        </p:spPr>
      </p:pic>
    </p:spTree>
    <p:extLst>
      <p:ext uri="{BB962C8B-B14F-4D97-AF65-F5344CB8AC3E}">
        <p14:creationId xmlns:p14="http://schemas.microsoft.com/office/powerpoint/2010/main" val="3983947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796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5AAD4B2-C028-FBFF-0E90-75313893D044}"/>
              </a:ext>
            </a:extLst>
          </p:cNvPr>
          <p:cNvGrpSpPr/>
          <p:nvPr/>
        </p:nvGrpSpPr>
        <p:grpSpPr>
          <a:xfrm>
            <a:off x="203200" y="5724525"/>
            <a:ext cx="565150" cy="260351"/>
            <a:chOff x="203200" y="5708650"/>
            <a:chExt cx="565150" cy="260351"/>
          </a:xfrm>
        </p:grpSpPr>
        <p:sp>
          <p:nvSpPr>
            <p:cNvPr id="66" name="Freeform 16">
              <a:extLst>
                <a:ext uri="{FF2B5EF4-FFF2-40B4-BE49-F238E27FC236}">
                  <a16:creationId xmlns:a16="http://schemas.microsoft.com/office/drawing/2014/main" id="{A2C251E0-CB61-435E-A54D-EE55A6A1460A}"/>
                </a:ext>
              </a:extLst>
            </p:cNvPr>
            <p:cNvSpPr>
              <a:spLocks noEditPoints="1"/>
            </p:cNvSpPr>
            <p:nvPr/>
          </p:nvSpPr>
          <p:spPr bwMode="auto">
            <a:xfrm>
              <a:off x="203200" y="5894388"/>
              <a:ext cx="47625" cy="55563"/>
            </a:xfrm>
            <a:custGeom>
              <a:avLst/>
              <a:gdLst>
                <a:gd name="T0" fmla="*/ 40 w 40"/>
                <a:gd name="T1" fmla="*/ 46 h 47"/>
                <a:gd name="T2" fmla="*/ 38 w 40"/>
                <a:gd name="T3" fmla="*/ 46 h 47"/>
                <a:gd name="T4" fmla="*/ 28 w 40"/>
                <a:gd name="T5" fmla="*/ 40 h 47"/>
                <a:gd name="T6" fmla="*/ 15 w 40"/>
                <a:gd name="T7" fmla="*/ 47 h 47"/>
                <a:gd name="T8" fmla="*/ 0 w 40"/>
                <a:gd name="T9" fmla="*/ 34 h 47"/>
                <a:gd name="T10" fmla="*/ 13 w 40"/>
                <a:gd name="T11" fmla="*/ 21 h 47"/>
                <a:gd name="T12" fmla="*/ 28 w 40"/>
                <a:gd name="T13" fmla="*/ 19 h 47"/>
                <a:gd name="T14" fmla="*/ 28 w 40"/>
                <a:gd name="T15" fmla="*/ 16 h 47"/>
                <a:gd name="T16" fmla="*/ 19 w 40"/>
                <a:gd name="T17" fmla="*/ 6 h 47"/>
                <a:gd name="T18" fmla="*/ 6 w 40"/>
                <a:gd name="T19" fmla="*/ 12 h 47"/>
                <a:gd name="T20" fmla="*/ 2 w 40"/>
                <a:gd name="T21" fmla="*/ 7 h 47"/>
                <a:gd name="T22" fmla="*/ 19 w 40"/>
                <a:gd name="T23" fmla="*/ 0 h 47"/>
                <a:gd name="T24" fmla="*/ 35 w 40"/>
                <a:gd name="T25" fmla="*/ 16 h 47"/>
                <a:gd name="T26" fmla="*/ 35 w 40"/>
                <a:gd name="T27" fmla="*/ 36 h 47"/>
                <a:gd name="T28" fmla="*/ 40 w 40"/>
                <a:gd name="T29" fmla="*/ 41 h 47"/>
                <a:gd name="T30" fmla="*/ 40 w 40"/>
                <a:gd name="T31" fmla="*/ 46 h 47"/>
                <a:gd name="T32" fmla="*/ 28 w 40"/>
                <a:gd name="T33" fmla="*/ 24 h 47"/>
                <a:gd name="T34" fmla="*/ 8 w 40"/>
                <a:gd name="T35" fmla="*/ 34 h 47"/>
                <a:gd name="T36" fmla="*/ 16 w 40"/>
                <a:gd name="T37" fmla="*/ 41 h 47"/>
                <a:gd name="T38" fmla="*/ 28 w 40"/>
                <a:gd name="T39" fmla="*/ 31 h 47"/>
                <a:gd name="T40" fmla="*/ 28 w 40"/>
                <a:gd name="T4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7">
                  <a:moveTo>
                    <a:pt x="40" y="46"/>
                  </a:moveTo>
                  <a:cubicBezTo>
                    <a:pt x="39" y="46"/>
                    <a:pt x="38" y="46"/>
                    <a:pt x="38" y="46"/>
                  </a:cubicBezTo>
                  <a:cubicBezTo>
                    <a:pt x="33" y="46"/>
                    <a:pt x="30" y="44"/>
                    <a:pt x="28" y="40"/>
                  </a:cubicBezTo>
                  <a:cubicBezTo>
                    <a:pt x="24" y="44"/>
                    <a:pt x="20" y="47"/>
                    <a:pt x="15" y="47"/>
                  </a:cubicBezTo>
                  <a:cubicBezTo>
                    <a:pt x="6" y="47"/>
                    <a:pt x="0" y="41"/>
                    <a:pt x="0" y="34"/>
                  </a:cubicBezTo>
                  <a:cubicBezTo>
                    <a:pt x="0" y="28"/>
                    <a:pt x="5" y="23"/>
                    <a:pt x="13" y="21"/>
                  </a:cubicBezTo>
                  <a:cubicBezTo>
                    <a:pt x="17" y="20"/>
                    <a:pt x="20" y="19"/>
                    <a:pt x="28" y="19"/>
                  </a:cubicBezTo>
                  <a:cubicBezTo>
                    <a:pt x="28" y="16"/>
                    <a:pt x="28" y="16"/>
                    <a:pt x="28" y="16"/>
                  </a:cubicBezTo>
                  <a:cubicBezTo>
                    <a:pt x="28" y="9"/>
                    <a:pt x="25" y="6"/>
                    <a:pt x="19" y="6"/>
                  </a:cubicBezTo>
                  <a:cubicBezTo>
                    <a:pt x="14" y="6"/>
                    <a:pt x="11" y="8"/>
                    <a:pt x="6" y="12"/>
                  </a:cubicBezTo>
                  <a:cubicBezTo>
                    <a:pt x="2" y="7"/>
                    <a:pt x="2" y="7"/>
                    <a:pt x="2" y="7"/>
                  </a:cubicBezTo>
                  <a:cubicBezTo>
                    <a:pt x="7" y="2"/>
                    <a:pt x="12" y="0"/>
                    <a:pt x="19" y="0"/>
                  </a:cubicBezTo>
                  <a:cubicBezTo>
                    <a:pt x="29" y="0"/>
                    <a:pt x="35" y="6"/>
                    <a:pt x="35" y="16"/>
                  </a:cubicBezTo>
                  <a:cubicBezTo>
                    <a:pt x="35" y="36"/>
                    <a:pt x="35" y="36"/>
                    <a:pt x="35" y="36"/>
                  </a:cubicBezTo>
                  <a:cubicBezTo>
                    <a:pt x="35" y="39"/>
                    <a:pt x="36" y="40"/>
                    <a:pt x="40" y="41"/>
                  </a:cubicBezTo>
                  <a:lnTo>
                    <a:pt x="40" y="46"/>
                  </a:lnTo>
                  <a:close/>
                  <a:moveTo>
                    <a:pt x="28" y="24"/>
                  </a:moveTo>
                  <a:cubicBezTo>
                    <a:pt x="14" y="25"/>
                    <a:pt x="8" y="27"/>
                    <a:pt x="8" y="34"/>
                  </a:cubicBezTo>
                  <a:cubicBezTo>
                    <a:pt x="8" y="38"/>
                    <a:pt x="10" y="41"/>
                    <a:pt x="16" y="41"/>
                  </a:cubicBezTo>
                  <a:cubicBezTo>
                    <a:pt x="23" y="41"/>
                    <a:pt x="28" y="37"/>
                    <a:pt x="28" y="31"/>
                  </a:cubicBezTo>
                  <a:lnTo>
                    <a:pt x="28" y="24"/>
                  </a:lnTo>
                  <a:close/>
                </a:path>
              </a:pathLst>
            </a:custGeom>
            <a:solidFill>
              <a:srgbClr val="1A8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7">
              <a:extLst>
                <a:ext uri="{FF2B5EF4-FFF2-40B4-BE49-F238E27FC236}">
                  <a16:creationId xmlns:a16="http://schemas.microsoft.com/office/drawing/2014/main" id="{574A7BE2-43B8-AF0D-29F5-3BDA5331FE82}"/>
                </a:ext>
              </a:extLst>
            </p:cNvPr>
            <p:cNvSpPr>
              <a:spLocks/>
            </p:cNvSpPr>
            <p:nvPr/>
          </p:nvSpPr>
          <p:spPr bwMode="auto">
            <a:xfrm>
              <a:off x="261938" y="5872163"/>
              <a:ext cx="22225" cy="77788"/>
            </a:xfrm>
            <a:custGeom>
              <a:avLst/>
              <a:gdLst>
                <a:gd name="T0" fmla="*/ 19 w 19"/>
                <a:gd name="T1" fmla="*/ 63 h 66"/>
                <a:gd name="T2" fmla="*/ 11 w 19"/>
                <a:gd name="T3" fmla="*/ 66 h 66"/>
                <a:gd name="T4" fmla="*/ 0 w 19"/>
                <a:gd name="T5" fmla="*/ 54 h 66"/>
                <a:gd name="T6" fmla="*/ 0 w 19"/>
                <a:gd name="T7" fmla="*/ 0 h 66"/>
                <a:gd name="T8" fmla="*/ 7 w 19"/>
                <a:gd name="T9" fmla="*/ 0 h 66"/>
                <a:gd name="T10" fmla="*/ 7 w 19"/>
                <a:gd name="T11" fmla="*/ 54 h 66"/>
                <a:gd name="T12" fmla="*/ 12 w 19"/>
                <a:gd name="T13" fmla="*/ 60 h 66"/>
                <a:gd name="T14" fmla="*/ 16 w 19"/>
                <a:gd name="T15" fmla="*/ 58 h 66"/>
                <a:gd name="T16" fmla="*/ 19 w 19"/>
                <a:gd name="T1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6">
                  <a:moveTo>
                    <a:pt x="19" y="63"/>
                  </a:moveTo>
                  <a:cubicBezTo>
                    <a:pt x="17" y="65"/>
                    <a:pt x="14" y="66"/>
                    <a:pt x="11" y="66"/>
                  </a:cubicBezTo>
                  <a:cubicBezTo>
                    <a:pt x="4" y="66"/>
                    <a:pt x="0" y="63"/>
                    <a:pt x="0" y="54"/>
                  </a:cubicBezTo>
                  <a:cubicBezTo>
                    <a:pt x="0" y="0"/>
                    <a:pt x="0" y="0"/>
                    <a:pt x="0" y="0"/>
                  </a:cubicBezTo>
                  <a:cubicBezTo>
                    <a:pt x="7" y="0"/>
                    <a:pt x="7" y="0"/>
                    <a:pt x="7" y="0"/>
                  </a:cubicBezTo>
                  <a:cubicBezTo>
                    <a:pt x="7" y="54"/>
                    <a:pt x="7" y="54"/>
                    <a:pt x="7" y="54"/>
                  </a:cubicBezTo>
                  <a:cubicBezTo>
                    <a:pt x="7" y="58"/>
                    <a:pt x="9" y="60"/>
                    <a:pt x="12" y="60"/>
                  </a:cubicBezTo>
                  <a:cubicBezTo>
                    <a:pt x="14" y="60"/>
                    <a:pt x="15" y="59"/>
                    <a:pt x="16" y="58"/>
                  </a:cubicBezTo>
                  <a:lnTo>
                    <a:pt x="19" y="63"/>
                  </a:lnTo>
                  <a:close/>
                </a:path>
              </a:pathLst>
            </a:custGeom>
            <a:solidFill>
              <a:srgbClr val="1A8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8">
              <a:extLst>
                <a:ext uri="{FF2B5EF4-FFF2-40B4-BE49-F238E27FC236}">
                  <a16:creationId xmlns:a16="http://schemas.microsoft.com/office/drawing/2014/main" id="{8ABB883B-716F-20F5-2130-6AC7760A7887}"/>
                </a:ext>
              </a:extLst>
            </p:cNvPr>
            <p:cNvSpPr>
              <a:spLocks/>
            </p:cNvSpPr>
            <p:nvPr/>
          </p:nvSpPr>
          <p:spPr bwMode="auto">
            <a:xfrm>
              <a:off x="285750" y="5880100"/>
              <a:ext cx="31750" cy="69850"/>
            </a:xfrm>
            <a:custGeom>
              <a:avLst/>
              <a:gdLst>
                <a:gd name="T0" fmla="*/ 7 w 28"/>
                <a:gd name="T1" fmla="*/ 13 h 59"/>
                <a:gd name="T2" fmla="*/ 7 w 28"/>
                <a:gd name="T3" fmla="*/ 1 h 59"/>
                <a:gd name="T4" fmla="*/ 14 w 28"/>
                <a:gd name="T5" fmla="*/ 0 h 59"/>
                <a:gd name="T6" fmla="*/ 14 w 28"/>
                <a:gd name="T7" fmla="*/ 13 h 59"/>
                <a:gd name="T8" fmla="*/ 25 w 28"/>
                <a:gd name="T9" fmla="*/ 13 h 59"/>
                <a:gd name="T10" fmla="*/ 25 w 28"/>
                <a:gd name="T11" fmla="*/ 19 h 59"/>
                <a:gd name="T12" fmla="*/ 14 w 28"/>
                <a:gd name="T13" fmla="*/ 19 h 59"/>
                <a:gd name="T14" fmla="*/ 14 w 28"/>
                <a:gd name="T15" fmla="*/ 46 h 59"/>
                <a:gd name="T16" fmla="*/ 19 w 28"/>
                <a:gd name="T17" fmla="*/ 53 h 59"/>
                <a:gd name="T18" fmla="*/ 25 w 28"/>
                <a:gd name="T19" fmla="*/ 51 h 59"/>
                <a:gd name="T20" fmla="*/ 28 w 28"/>
                <a:gd name="T21" fmla="*/ 55 h 59"/>
                <a:gd name="T22" fmla="*/ 19 w 28"/>
                <a:gd name="T23" fmla="*/ 59 h 59"/>
                <a:gd name="T24" fmla="*/ 7 w 28"/>
                <a:gd name="T25" fmla="*/ 48 h 59"/>
                <a:gd name="T26" fmla="*/ 7 w 28"/>
                <a:gd name="T27" fmla="*/ 19 h 59"/>
                <a:gd name="T28" fmla="*/ 0 w 28"/>
                <a:gd name="T29" fmla="*/ 19 h 59"/>
                <a:gd name="T30" fmla="*/ 0 w 28"/>
                <a:gd name="T31" fmla="*/ 13 h 59"/>
                <a:gd name="T32" fmla="*/ 7 w 28"/>
                <a:gd name="T33"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59">
                  <a:moveTo>
                    <a:pt x="7" y="13"/>
                  </a:moveTo>
                  <a:cubicBezTo>
                    <a:pt x="7" y="1"/>
                    <a:pt x="7" y="1"/>
                    <a:pt x="7" y="1"/>
                  </a:cubicBezTo>
                  <a:cubicBezTo>
                    <a:pt x="14" y="0"/>
                    <a:pt x="14" y="0"/>
                    <a:pt x="14" y="0"/>
                  </a:cubicBezTo>
                  <a:cubicBezTo>
                    <a:pt x="14" y="13"/>
                    <a:pt x="14" y="13"/>
                    <a:pt x="14" y="13"/>
                  </a:cubicBezTo>
                  <a:cubicBezTo>
                    <a:pt x="25" y="13"/>
                    <a:pt x="25" y="13"/>
                    <a:pt x="25" y="13"/>
                  </a:cubicBezTo>
                  <a:cubicBezTo>
                    <a:pt x="25" y="19"/>
                    <a:pt x="25" y="19"/>
                    <a:pt x="25" y="19"/>
                  </a:cubicBezTo>
                  <a:cubicBezTo>
                    <a:pt x="14" y="19"/>
                    <a:pt x="14" y="19"/>
                    <a:pt x="14" y="19"/>
                  </a:cubicBezTo>
                  <a:cubicBezTo>
                    <a:pt x="14" y="46"/>
                    <a:pt x="14" y="46"/>
                    <a:pt x="14" y="46"/>
                  </a:cubicBezTo>
                  <a:cubicBezTo>
                    <a:pt x="14" y="51"/>
                    <a:pt x="16" y="53"/>
                    <a:pt x="19" y="53"/>
                  </a:cubicBezTo>
                  <a:cubicBezTo>
                    <a:pt x="22" y="53"/>
                    <a:pt x="23" y="52"/>
                    <a:pt x="25" y="51"/>
                  </a:cubicBezTo>
                  <a:cubicBezTo>
                    <a:pt x="28" y="55"/>
                    <a:pt x="28" y="55"/>
                    <a:pt x="28" y="55"/>
                  </a:cubicBezTo>
                  <a:cubicBezTo>
                    <a:pt x="25" y="58"/>
                    <a:pt x="23" y="59"/>
                    <a:pt x="19" y="59"/>
                  </a:cubicBezTo>
                  <a:cubicBezTo>
                    <a:pt x="12" y="59"/>
                    <a:pt x="7" y="54"/>
                    <a:pt x="7" y="48"/>
                  </a:cubicBezTo>
                  <a:cubicBezTo>
                    <a:pt x="7" y="19"/>
                    <a:pt x="7" y="19"/>
                    <a:pt x="7" y="19"/>
                  </a:cubicBezTo>
                  <a:cubicBezTo>
                    <a:pt x="0" y="19"/>
                    <a:pt x="0" y="19"/>
                    <a:pt x="0" y="19"/>
                  </a:cubicBezTo>
                  <a:cubicBezTo>
                    <a:pt x="0" y="13"/>
                    <a:pt x="0" y="13"/>
                    <a:pt x="0" y="13"/>
                  </a:cubicBezTo>
                  <a:lnTo>
                    <a:pt x="7" y="13"/>
                  </a:lnTo>
                  <a:close/>
                </a:path>
              </a:pathLst>
            </a:custGeom>
            <a:solidFill>
              <a:srgbClr val="1A8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9">
              <a:extLst>
                <a:ext uri="{FF2B5EF4-FFF2-40B4-BE49-F238E27FC236}">
                  <a16:creationId xmlns:a16="http://schemas.microsoft.com/office/drawing/2014/main" id="{48C4FF27-9E77-4FC2-12FB-CB8284B86F4A}"/>
                </a:ext>
              </a:extLst>
            </p:cNvPr>
            <p:cNvSpPr>
              <a:spLocks noChangeArrowheads="1"/>
            </p:cNvSpPr>
            <p:nvPr/>
          </p:nvSpPr>
          <p:spPr bwMode="auto">
            <a:xfrm>
              <a:off x="317500" y="5961063"/>
              <a:ext cx="47625" cy="7938"/>
            </a:xfrm>
            <a:prstGeom prst="rect">
              <a:avLst/>
            </a:prstGeom>
            <a:solidFill>
              <a:srgbClr val="1A83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0">
              <a:extLst>
                <a:ext uri="{FF2B5EF4-FFF2-40B4-BE49-F238E27FC236}">
                  <a16:creationId xmlns:a16="http://schemas.microsoft.com/office/drawing/2014/main" id="{284DCC9F-37C1-4E8F-005D-B3DFF178E371}"/>
                </a:ext>
              </a:extLst>
            </p:cNvPr>
            <p:cNvSpPr>
              <a:spLocks/>
            </p:cNvSpPr>
            <p:nvPr/>
          </p:nvSpPr>
          <p:spPr bwMode="auto">
            <a:xfrm>
              <a:off x="365125" y="5870575"/>
              <a:ext cx="31750" cy="77788"/>
            </a:xfrm>
            <a:custGeom>
              <a:avLst/>
              <a:gdLst>
                <a:gd name="T0" fmla="*/ 7 w 28"/>
                <a:gd name="T1" fmla="*/ 21 h 66"/>
                <a:gd name="T2" fmla="*/ 7 w 28"/>
                <a:gd name="T3" fmla="*/ 15 h 66"/>
                <a:gd name="T4" fmla="*/ 20 w 28"/>
                <a:gd name="T5" fmla="*/ 0 h 66"/>
                <a:gd name="T6" fmla="*/ 28 w 28"/>
                <a:gd name="T7" fmla="*/ 2 h 66"/>
                <a:gd name="T8" fmla="*/ 26 w 28"/>
                <a:gd name="T9" fmla="*/ 8 h 66"/>
                <a:gd name="T10" fmla="*/ 20 w 28"/>
                <a:gd name="T11" fmla="*/ 6 h 66"/>
                <a:gd name="T12" fmla="*/ 14 w 28"/>
                <a:gd name="T13" fmla="*/ 14 h 66"/>
                <a:gd name="T14" fmla="*/ 14 w 28"/>
                <a:gd name="T15" fmla="*/ 21 h 66"/>
                <a:gd name="T16" fmla="*/ 24 w 28"/>
                <a:gd name="T17" fmla="*/ 21 h 66"/>
                <a:gd name="T18" fmla="*/ 24 w 28"/>
                <a:gd name="T19" fmla="*/ 27 h 66"/>
                <a:gd name="T20" fmla="*/ 14 w 28"/>
                <a:gd name="T21" fmla="*/ 27 h 66"/>
                <a:gd name="T22" fmla="*/ 14 w 28"/>
                <a:gd name="T23" fmla="*/ 66 h 66"/>
                <a:gd name="T24" fmla="*/ 7 w 28"/>
                <a:gd name="T25" fmla="*/ 66 h 66"/>
                <a:gd name="T26" fmla="*/ 7 w 28"/>
                <a:gd name="T27" fmla="*/ 27 h 66"/>
                <a:gd name="T28" fmla="*/ 0 w 28"/>
                <a:gd name="T29" fmla="*/ 27 h 66"/>
                <a:gd name="T30" fmla="*/ 0 w 28"/>
                <a:gd name="T31" fmla="*/ 21 h 66"/>
                <a:gd name="T32" fmla="*/ 7 w 28"/>
                <a:gd name="T33" fmla="*/ 2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6">
                  <a:moveTo>
                    <a:pt x="7" y="21"/>
                  </a:moveTo>
                  <a:cubicBezTo>
                    <a:pt x="7" y="15"/>
                    <a:pt x="7" y="15"/>
                    <a:pt x="7" y="15"/>
                  </a:cubicBezTo>
                  <a:cubicBezTo>
                    <a:pt x="7" y="5"/>
                    <a:pt x="12" y="0"/>
                    <a:pt x="20" y="0"/>
                  </a:cubicBezTo>
                  <a:cubicBezTo>
                    <a:pt x="23" y="0"/>
                    <a:pt x="25" y="1"/>
                    <a:pt x="28" y="2"/>
                  </a:cubicBezTo>
                  <a:cubicBezTo>
                    <a:pt x="26" y="8"/>
                    <a:pt x="26" y="8"/>
                    <a:pt x="26" y="8"/>
                  </a:cubicBezTo>
                  <a:cubicBezTo>
                    <a:pt x="24" y="6"/>
                    <a:pt x="22" y="6"/>
                    <a:pt x="20" y="6"/>
                  </a:cubicBezTo>
                  <a:cubicBezTo>
                    <a:pt x="16" y="6"/>
                    <a:pt x="14" y="9"/>
                    <a:pt x="14" y="14"/>
                  </a:cubicBezTo>
                  <a:cubicBezTo>
                    <a:pt x="14" y="21"/>
                    <a:pt x="14" y="21"/>
                    <a:pt x="14" y="21"/>
                  </a:cubicBezTo>
                  <a:cubicBezTo>
                    <a:pt x="24" y="21"/>
                    <a:pt x="24" y="21"/>
                    <a:pt x="24" y="21"/>
                  </a:cubicBezTo>
                  <a:cubicBezTo>
                    <a:pt x="24" y="27"/>
                    <a:pt x="24" y="27"/>
                    <a:pt x="24" y="27"/>
                  </a:cubicBezTo>
                  <a:cubicBezTo>
                    <a:pt x="14" y="27"/>
                    <a:pt x="14" y="27"/>
                    <a:pt x="14" y="27"/>
                  </a:cubicBezTo>
                  <a:cubicBezTo>
                    <a:pt x="14" y="66"/>
                    <a:pt x="14" y="66"/>
                    <a:pt x="14" y="66"/>
                  </a:cubicBezTo>
                  <a:cubicBezTo>
                    <a:pt x="7" y="66"/>
                    <a:pt x="7" y="66"/>
                    <a:pt x="7" y="66"/>
                  </a:cubicBezTo>
                  <a:cubicBezTo>
                    <a:pt x="7" y="27"/>
                    <a:pt x="7" y="27"/>
                    <a:pt x="7" y="27"/>
                  </a:cubicBezTo>
                  <a:cubicBezTo>
                    <a:pt x="0" y="27"/>
                    <a:pt x="0" y="27"/>
                    <a:pt x="0" y="27"/>
                  </a:cubicBezTo>
                  <a:cubicBezTo>
                    <a:pt x="0" y="21"/>
                    <a:pt x="0" y="21"/>
                    <a:pt x="0" y="21"/>
                  </a:cubicBezTo>
                  <a:lnTo>
                    <a:pt x="7" y="21"/>
                  </a:lnTo>
                  <a:close/>
                </a:path>
              </a:pathLst>
            </a:custGeom>
            <a:solidFill>
              <a:srgbClr val="1A8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1">
              <a:extLst>
                <a:ext uri="{FF2B5EF4-FFF2-40B4-BE49-F238E27FC236}">
                  <a16:creationId xmlns:a16="http://schemas.microsoft.com/office/drawing/2014/main" id="{70EC4516-0410-0DE7-D2F9-60095D3424E9}"/>
                </a:ext>
              </a:extLst>
            </p:cNvPr>
            <p:cNvSpPr>
              <a:spLocks/>
            </p:cNvSpPr>
            <p:nvPr/>
          </p:nvSpPr>
          <p:spPr bwMode="auto">
            <a:xfrm>
              <a:off x="403225" y="5895975"/>
              <a:ext cx="41275" cy="53975"/>
            </a:xfrm>
            <a:custGeom>
              <a:avLst/>
              <a:gdLst>
                <a:gd name="T0" fmla="*/ 28 w 35"/>
                <a:gd name="T1" fmla="*/ 38 h 46"/>
                <a:gd name="T2" fmla="*/ 15 w 35"/>
                <a:gd name="T3" fmla="*/ 46 h 46"/>
                <a:gd name="T4" fmla="*/ 0 w 35"/>
                <a:gd name="T5" fmla="*/ 28 h 46"/>
                <a:gd name="T6" fmla="*/ 0 w 35"/>
                <a:gd name="T7" fmla="*/ 0 h 46"/>
                <a:gd name="T8" fmla="*/ 7 w 35"/>
                <a:gd name="T9" fmla="*/ 0 h 46"/>
                <a:gd name="T10" fmla="*/ 7 w 35"/>
                <a:gd name="T11" fmla="*/ 28 h 46"/>
                <a:gd name="T12" fmla="*/ 16 w 35"/>
                <a:gd name="T13" fmla="*/ 39 h 46"/>
                <a:gd name="T14" fmla="*/ 28 w 35"/>
                <a:gd name="T15" fmla="*/ 27 h 46"/>
                <a:gd name="T16" fmla="*/ 28 w 35"/>
                <a:gd name="T17" fmla="*/ 0 h 46"/>
                <a:gd name="T18" fmla="*/ 35 w 35"/>
                <a:gd name="T19" fmla="*/ 0 h 46"/>
                <a:gd name="T20" fmla="*/ 35 w 35"/>
                <a:gd name="T21" fmla="*/ 45 h 46"/>
                <a:gd name="T22" fmla="*/ 28 w 35"/>
                <a:gd name="T23" fmla="*/ 45 h 46"/>
                <a:gd name="T24" fmla="*/ 28 w 35"/>
                <a:gd name="T25"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6">
                  <a:moveTo>
                    <a:pt x="28" y="38"/>
                  </a:moveTo>
                  <a:cubicBezTo>
                    <a:pt x="25" y="43"/>
                    <a:pt x="21" y="46"/>
                    <a:pt x="15" y="46"/>
                  </a:cubicBezTo>
                  <a:cubicBezTo>
                    <a:pt x="5" y="46"/>
                    <a:pt x="0" y="39"/>
                    <a:pt x="0" y="28"/>
                  </a:cubicBezTo>
                  <a:cubicBezTo>
                    <a:pt x="0" y="0"/>
                    <a:pt x="0" y="0"/>
                    <a:pt x="0" y="0"/>
                  </a:cubicBezTo>
                  <a:cubicBezTo>
                    <a:pt x="7" y="0"/>
                    <a:pt x="7" y="0"/>
                    <a:pt x="7" y="0"/>
                  </a:cubicBezTo>
                  <a:cubicBezTo>
                    <a:pt x="7" y="28"/>
                    <a:pt x="7" y="28"/>
                    <a:pt x="7" y="28"/>
                  </a:cubicBezTo>
                  <a:cubicBezTo>
                    <a:pt x="7" y="36"/>
                    <a:pt x="10" y="39"/>
                    <a:pt x="16" y="39"/>
                  </a:cubicBezTo>
                  <a:cubicBezTo>
                    <a:pt x="24" y="39"/>
                    <a:pt x="28" y="35"/>
                    <a:pt x="28" y="27"/>
                  </a:cubicBezTo>
                  <a:cubicBezTo>
                    <a:pt x="28" y="0"/>
                    <a:pt x="28" y="0"/>
                    <a:pt x="28" y="0"/>
                  </a:cubicBezTo>
                  <a:cubicBezTo>
                    <a:pt x="35" y="0"/>
                    <a:pt x="35" y="0"/>
                    <a:pt x="35" y="0"/>
                  </a:cubicBezTo>
                  <a:cubicBezTo>
                    <a:pt x="35" y="45"/>
                    <a:pt x="35" y="45"/>
                    <a:pt x="35" y="45"/>
                  </a:cubicBezTo>
                  <a:cubicBezTo>
                    <a:pt x="28" y="45"/>
                    <a:pt x="28" y="45"/>
                    <a:pt x="28" y="45"/>
                  </a:cubicBezTo>
                  <a:lnTo>
                    <a:pt x="28" y="38"/>
                  </a:lnTo>
                  <a:close/>
                </a:path>
              </a:pathLst>
            </a:custGeom>
            <a:solidFill>
              <a:srgbClr val="1A8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2">
              <a:extLst>
                <a:ext uri="{FF2B5EF4-FFF2-40B4-BE49-F238E27FC236}">
                  <a16:creationId xmlns:a16="http://schemas.microsoft.com/office/drawing/2014/main" id="{7DC4F97C-EB4E-4E25-3B04-B7F5165E9E5B}"/>
                </a:ext>
              </a:extLst>
            </p:cNvPr>
            <p:cNvSpPr>
              <a:spLocks/>
            </p:cNvSpPr>
            <p:nvPr/>
          </p:nvSpPr>
          <p:spPr bwMode="auto">
            <a:xfrm>
              <a:off x="457200" y="5880100"/>
              <a:ext cx="33338" cy="69850"/>
            </a:xfrm>
            <a:custGeom>
              <a:avLst/>
              <a:gdLst>
                <a:gd name="T0" fmla="*/ 7 w 28"/>
                <a:gd name="T1" fmla="*/ 13 h 59"/>
                <a:gd name="T2" fmla="*/ 7 w 28"/>
                <a:gd name="T3" fmla="*/ 1 h 59"/>
                <a:gd name="T4" fmla="*/ 14 w 28"/>
                <a:gd name="T5" fmla="*/ 0 h 59"/>
                <a:gd name="T6" fmla="*/ 14 w 28"/>
                <a:gd name="T7" fmla="*/ 13 h 59"/>
                <a:gd name="T8" fmla="*/ 25 w 28"/>
                <a:gd name="T9" fmla="*/ 13 h 59"/>
                <a:gd name="T10" fmla="*/ 25 w 28"/>
                <a:gd name="T11" fmla="*/ 19 h 59"/>
                <a:gd name="T12" fmla="*/ 14 w 28"/>
                <a:gd name="T13" fmla="*/ 19 h 59"/>
                <a:gd name="T14" fmla="*/ 14 w 28"/>
                <a:gd name="T15" fmla="*/ 46 h 59"/>
                <a:gd name="T16" fmla="*/ 19 w 28"/>
                <a:gd name="T17" fmla="*/ 53 h 59"/>
                <a:gd name="T18" fmla="*/ 25 w 28"/>
                <a:gd name="T19" fmla="*/ 51 h 59"/>
                <a:gd name="T20" fmla="*/ 28 w 28"/>
                <a:gd name="T21" fmla="*/ 55 h 59"/>
                <a:gd name="T22" fmla="*/ 18 w 28"/>
                <a:gd name="T23" fmla="*/ 59 h 59"/>
                <a:gd name="T24" fmla="*/ 7 w 28"/>
                <a:gd name="T25" fmla="*/ 48 h 59"/>
                <a:gd name="T26" fmla="*/ 7 w 28"/>
                <a:gd name="T27" fmla="*/ 19 h 59"/>
                <a:gd name="T28" fmla="*/ 0 w 28"/>
                <a:gd name="T29" fmla="*/ 19 h 59"/>
                <a:gd name="T30" fmla="*/ 0 w 28"/>
                <a:gd name="T31" fmla="*/ 13 h 59"/>
                <a:gd name="T32" fmla="*/ 7 w 28"/>
                <a:gd name="T33"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59">
                  <a:moveTo>
                    <a:pt x="7" y="13"/>
                  </a:moveTo>
                  <a:cubicBezTo>
                    <a:pt x="7" y="1"/>
                    <a:pt x="7" y="1"/>
                    <a:pt x="7" y="1"/>
                  </a:cubicBezTo>
                  <a:cubicBezTo>
                    <a:pt x="14" y="0"/>
                    <a:pt x="14" y="0"/>
                    <a:pt x="14" y="0"/>
                  </a:cubicBezTo>
                  <a:cubicBezTo>
                    <a:pt x="14" y="13"/>
                    <a:pt x="14" y="13"/>
                    <a:pt x="14" y="13"/>
                  </a:cubicBezTo>
                  <a:cubicBezTo>
                    <a:pt x="25" y="13"/>
                    <a:pt x="25" y="13"/>
                    <a:pt x="25" y="13"/>
                  </a:cubicBezTo>
                  <a:cubicBezTo>
                    <a:pt x="25" y="19"/>
                    <a:pt x="25" y="19"/>
                    <a:pt x="25" y="19"/>
                  </a:cubicBezTo>
                  <a:cubicBezTo>
                    <a:pt x="14" y="19"/>
                    <a:pt x="14" y="19"/>
                    <a:pt x="14" y="19"/>
                  </a:cubicBezTo>
                  <a:cubicBezTo>
                    <a:pt x="14" y="46"/>
                    <a:pt x="14" y="46"/>
                    <a:pt x="14" y="46"/>
                  </a:cubicBezTo>
                  <a:cubicBezTo>
                    <a:pt x="14" y="51"/>
                    <a:pt x="15" y="53"/>
                    <a:pt x="19" y="53"/>
                  </a:cubicBezTo>
                  <a:cubicBezTo>
                    <a:pt x="21" y="53"/>
                    <a:pt x="23" y="52"/>
                    <a:pt x="25" y="51"/>
                  </a:cubicBezTo>
                  <a:cubicBezTo>
                    <a:pt x="28" y="55"/>
                    <a:pt x="28" y="55"/>
                    <a:pt x="28" y="55"/>
                  </a:cubicBezTo>
                  <a:cubicBezTo>
                    <a:pt x="25" y="58"/>
                    <a:pt x="22" y="59"/>
                    <a:pt x="18" y="59"/>
                  </a:cubicBezTo>
                  <a:cubicBezTo>
                    <a:pt x="11" y="59"/>
                    <a:pt x="7" y="54"/>
                    <a:pt x="7" y="48"/>
                  </a:cubicBezTo>
                  <a:cubicBezTo>
                    <a:pt x="7" y="19"/>
                    <a:pt x="7" y="19"/>
                    <a:pt x="7" y="19"/>
                  </a:cubicBezTo>
                  <a:cubicBezTo>
                    <a:pt x="0" y="19"/>
                    <a:pt x="0" y="19"/>
                    <a:pt x="0" y="19"/>
                  </a:cubicBezTo>
                  <a:cubicBezTo>
                    <a:pt x="0" y="13"/>
                    <a:pt x="0" y="13"/>
                    <a:pt x="0" y="13"/>
                  </a:cubicBezTo>
                  <a:lnTo>
                    <a:pt x="7" y="13"/>
                  </a:lnTo>
                  <a:close/>
                </a:path>
              </a:pathLst>
            </a:custGeom>
            <a:solidFill>
              <a:srgbClr val="1A8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3">
              <a:extLst>
                <a:ext uri="{FF2B5EF4-FFF2-40B4-BE49-F238E27FC236}">
                  <a16:creationId xmlns:a16="http://schemas.microsoft.com/office/drawing/2014/main" id="{0985336F-1E81-C356-203D-A02F0AAD3305}"/>
                </a:ext>
              </a:extLst>
            </p:cNvPr>
            <p:cNvSpPr>
              <a:spLocks/>
            </p:cNvSpPr>
            <p:nvPr/>
          </p:nvSpPr>
          <p:spPr bwMode="auto">
            <a:xfrm>
              <a:off x="498475" y="5895975"/>
              <a:ext cx="41275" cy="53975"/>
            </a:xfrm>
            <a:custGeom>
              <a:avLst/>
              <a:gdLst>
                <a:gd name="T0" fmla="*/ 28 w 35"/>
                <a:gd name="T1" fmla="*/ 38 h 46"/>
                <a:gd name="T2" fmla="*/ 14 w 35"/>
                <a:gd name="T3" fmla="*/ 46 h 46"/>
                <a:gd name="T4" fmla="*/ 0 w 35"/>
                <a:gd name="T5" fmla="*/ 28 h 46"/>
                <a:gd name="T6" fmla="*/ 0 w 35"/>
                <a:gd name="T7" fmla="*/ 0 h 46"/>
                <a:gd name="T8" fmla="*/ 7 w 35"/>
                <a:gd name="T9" fmla="*/ 0 h 46"/>
                <a:gd name="T10" fmla="*/ 7 w 35"/>
                <a:gd name="T11" fmla="*/ 28 h 46"/>
                <a:gd name="T12" fmla="*/ 16 w 35"/>
                <a:gd name="T13" fmla="*/ 39 h 46"/>
                <a:gd name="T14" fmla="*/ 28 w 35"/>
                <a:gd name="T15" fmla="*/ 27 h 46"/>
                <a:gd name="T16" fmla="*/ 28 w 35"/>
                <a:gd name="T17" fmla="*/ 0 h 46"/>
                <a:gd name="T18" fmla="*/ 35 w 35"/>
                <a:gd name="T19" fmla="*/ 0 h 46"/>
                <a:gd name="T20" fmla="*/ 35 w 35"/>
                <a:gd name="T21" fmla="*/ 45 h 46"/>
                <a:gd name="T22" fmla="*/ 28 w 35"/>
                <a:gd name="T23" fmla="*/ 45 h 46"/>
                <a:gd name="T24" fmla="*/ 28 w 35"/>
                <a:gd name="T25"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6">
                  <a:moveTo>
                    <a:pt x="28" y="38"/>
                  </a:moveTo>
                  <a:cubicBezTo>
                    <a:pt x="25" y="43"/>
                    <a:pt x="21" y="46"/>
                    <a:pt x="14" y="46"/>
                  </a:cubicBezTo>
                  <a:cubicBezTo>
                    <a:pt x="5" y="46"/>
                    <a:pt x="0" y="39"/>
                    <a:pt x="0" y="28"/>
                  </a:cubicBezTo>
                  <a:cubicBezTo>
                    <a:pt x="0" y="0"/>
                    <a:pt x="0" y="0"/>
                    <a:pt x="0" y="0"/>
                  </a:cubicBezTo>
                  <a:cubicBezTo>
                    <a:pt x="7" y="0"/>
                    <a:pt x="7" y="0"/>
                    <a:pt x="7" y="0"/>
                  </a:cubicBezTo>
                  <a:cubicBezTo>
                    <a:pt x="7" y="28"/>
                    <a:pt x="7" y="28"/>
                    <a:pt x="7" y="28"/>
                  </a:cubicBezTo>
                  <a:cubicBezTo>
                    <a:pt x="7" y="36"/>
                    <a:pt x="10" y="39"/>
                    <a:pt x="16" y="39"/>
                  </a:cubicBezTo>
                  <a:cubicBezTo>
                    <a:pt x="23" y="39"/>
                    <a:pt x="28" y="35"/>
                    <a:pt x="28" y="27"/>
                  </a:cubicBezTo>
                  <a:cubicBezTo>
                    <a:pt x="28" y="0"/>
                    <a:pt x="28" y="0"/>
                    <a:pt x="28" y="0"/>
                  </a:cubicBezTo>
                  <a:cubicBezTo>
                    <a:pt x="35" y="0"/>
                    <a:pt x="35" y="0"/>
                    <a:pt x="35" y="0"/>
                  </a:cubicBezTo>
                  <a:cubicBezTo>
                    <a:pt x="35" y="45"/>
                    <a:pt x="35" y="45"/>
                    <a:pt x="35" y="45"/>
                  </a:cubicBezTo>
                  <a:cubicBezTo>
                    <a:pt x="28" y="45"/>
                    <a:pt x="28" y="45"/>
                    <a:pt x="28" y="45"/>
                  </a:cubicBezTo>
                  <a:lnTo>
                    <a:pt x="28" y="38"/>
                  </a:lnTo>
                  <a:close/>
                </a:path>
              </a:pathLst>
            </a:custGeom>
            <a:solidFill>
              <a:srgbClr val="1A8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4">
              <a:extLst>
                <a:ext uri="{FF2B5EF4-FFF2-40B4-BE49-F238E27FC236}">
                  <a16:creationId xmlns:a16="http://schemas.microsoft.com/office/drawing/2014/main" id="{282638F1-7087-777C-D1EC-3ED4ABABCB47}"/>
                </a:ext>
              </a:extLst>
            </p:cNvPr>
            <p:cNvSpPr>
              <a:spLocks/>
            </p:cNvSpPr>
            <p:nvPr/>
          </p:nvSpPr>
          <p:spPr bwMode="auto">
            <a:xfrm>
              <a:off x="557213" y="5894388"/>
              <a:ext cx="31750" cy="53975"/>
            </a:xfrm>
            <a:custGeom>
              <a:avLst/>
              <a:gdLst>
                <a:gd name="T0" fmla="*/ 7 w 27"/>
                <a:gd name="T1" fmla="*/ 1 h 46"/>
                <a:gd name="T2" fmla="*/ 7 w 27"/>
                <a:gd name="T3" fmla="*/ 8 h 46"/>
                <a:gd name="T4" fmla="*/ 19 w 27"/>
                <a:gd name="T5" fmla="*/ 0 h 46"/>
                <a:gd name="T6" fmla="*/ 27 w 27"/>
                <a:gd name="T7" fmla="*/ 2 h 46"/>
                <a:gd name="T8" fmla="*/ 24 w 27"/>
                <a:gd name="T9" fmla="*/ 8 h 46"/>
                <a:gd name="T10" fmla="*/ 18 w 27"/>
                <a:gd name="T11" fmla="*/ 7 h 46"/>
                <a:gd name="T12" fmla="*/ 7 w 27"/>
                <a:gd name="T13" fmla="*/ 21 h 46"/>
                <a:gd name="T14" fmla="*/ 7 w 27"/>
                <a:gd name="T15" fmla="*/ 46 h 46"/>
                <a:gd name="T16" fmla="*/ 0 w 27"/>
                <a:gd name="T17" fmla="*/ 46 h 46"/>
                <a:gd name="T18" fmla="*/ 0 w 27"/>
                <a:gd name="T19" fmla="*/ 1 h 46"/>
                <a:gd name="T20" fmla="*/ 7 w 27"/>
                <a:gd name="T21"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6">
                  <a:moveTo>
                    <a:pt x="7" y="1"/>
                  </a:moveTo>
                  <a:cubicBezTo>
                    <a:pt x="7" y="8"/>
                    <a:pt x="7" y="8"/>
                    <a:pt x="7" y="8"/>
                  </a:cubicBezTo>
                  <a:cubicBezTo>
                    <a:pt x="10" y="3"/>
                    <a:pt x="14" y="0"/>
                    <a:pt x="19" y="0"/>
                  </a:cubicBezTo>
                  <a:cubicBezTo>
                    <a:pt x="22" y="0"/>
                    <a:pt x="24" y="1"/>
                    <a:pt x="27" y="2"/>
                  </a:cubicBezTo>
                  <a:cubicBezTo>
                    <a:pt x="24" y="8"/>
                    <a:pt x="24" y="8"/>
                    <a:pt x="24" y="8"/>
                  </a:cubicBezTo>
                  <a:cubicBezTo>
                    <a:pt x="22" y="7"/>
                    <a:pt x="20" y="7"/>
                    <a:pt x="18" y="7"/>
                  </a:cubicBezTo>
                  <a:cubicBezTo>
                    <a:pt x="11" y="7"/>
                    <a:pt x="7" y="12"/>
                    <a:pt x="7" y="21"/>
                  </a:cubicBezTo>
                  <a:cubicBezTo>
                    <a:pt x="7" y="46"/>
                    <a:pt x="7" y="46"/>
                    <a:pt x="7" y="46"/>
                  </a:cubicBezTo>
                  <a:cubicBezTo>
                    <a:pt x="0" y="46"/>
                    <a:pt x="0" y="46"/>
                    <a:pt x="0" y="46"/>
                  </a:cubicBezTo>
                  <a:cubicBezTo>
                    <a:pt x="0" y="1"/>
                    <a:pt x="0" y="1"/>
                    <a:pt x="0" y="1"/>
                  </a:cubicBezTo>
                  <a:lnTo>
                    <a:pt x="7" y="1"/>
                  </a:lnTo>
                  <a:close/>
                </a:path>
              </a:pathLst>
            </a:custGeom>
            <a:solidFill>
              <a:srgbClr val="1A8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5">
              <a:extLst>
                <a:ext uri="{FF2B5EF4-FFF2-40B4-BE49-F238E27FC236}">
                  <a16:creationId xmlns:a16="http://schemas.microsoft.com/office/drawing/2014/main" id="{C762AD5A-17D0-8FE8-0C5D-5BF3FAB92538}"/>
                </a:ext>
              </a:extLst>
            </p:cNvPr>
            <p:cNvSpPr>
              <a:spLocks noEditPoints="1"/>
            </p:cNvSpPr>
            <p:nvPr/>
          </p:nvSpPr>
          <p:spPr bwMode="auto">
            <a:xfrm>
              <a:off x="592138" y="5894388"/>
              <a:ext cx="46038" cy="55563"/>
            </a:xfrm>
            <a:custGeom>
              <a:avLst/>
              <a:gdLst>
                <a:gd name="T0" fmla="*/ 39 w 39"/>
                <a:gd name="T1" fmla="*/ 39 h 47"/>
                <a:gd name="T2" fmla="*/ 22 w 39"/>
                <a:gd name="T3" fmla="*/ 47 h 47"/>
                <a:gd name="T4" fmla="*/ 0 w 39"/>
                <a:gd name="T5" fmla="*/ 24 h 47"/>
                <a:gd name="T6" fmla="*/ 20 w 39"/>
                <a:gd name="T7" fmla="*/ 0 h 47"/>
                <a:gd name="T8" fmla="*/ 39 w 39"/>
                <a:gd name="T9" fmla="*/ 22 h 47"/>
                <a:gd name="T10" fmla="*/ 39 w 39"/>
                <a:gd name="T11" fmla="*/ 25 h 47"/>
                <a:gd name="T12" fmla="*/ 7 w 39"/>
                <a:gd name="T13" fmla="*/ 25 h 47"/>
                <a:gd name="T14" fmla="*/ 12 w 39"/>
                <a:gd name="T15" fmla="*/ 38 h 47"/>
                <a:gd name="T16" fmla="*/ 22 w 39"/>
                <a:gd name="T17" fmla="*/ 41 h 47"/>
                <a:gd name="T18" fmla="*/ 34 w 39"/>
                <a:gd name="T19" fmla="*/ 34 h 47"/>
                <a:gd name="T20" fmla="*/ 39 w 39"/>
                <a:gd name="T21" fmla="*/ 39 h 47"/>
                <a:gd name="T22" fmla="*/ 32 w 39"/>
                <a:gd name="T23" fmla="*/ 19 h 47"/>
                <a:gd name="T24" fmla="*/ 20 w 39"/>
                <a:gd name="T25" fmla="*/ 6 h 47"/>
                <a:gd name="T26" fmla="*/ 7 w 39"/>
                <a:gd name="T27" fmla="*/ 19 h 47"/>
                <a:gd name="T28" fmla="*/ 32 w 39"/>
                <a:gd name="T29"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47">
                  <a:moveTo>
                    <a:pt x="39" y="39"/>
                  </a:moveTo>
                  <a:cubicBezTo>
                    <a:pt x="35" y="45"/>
                    <a:pt x="29" y="47"/>
                    <a:pt x="22" y="47"/>
                  </a:cubicBezTo>
                  <a:cubicBezTo>
                    <a:pt x="8" y="47"/>
                    <a:pt x="0" y="37"/>
                    <a:pt x="0" y="24"/>
                  </a:cubicBezTo>
                  <a:cubicBezTo>
                    <a:pt x="0" y="10"/>
                    <a:pt x="8" y="0"/>
                    <a:pt x="20" y="0"/>
                  </a:cubicBezTo>
                  <a:cubicBezTo>
                    <a:pt x="32" y="0"/>
                    <a:pt x="39" y="9"/>
                    <a:pt x="39" y="22"/>
                  </a:cubicBezTo>
                  <a:cubicBezTo>
                    <a:pt x="39" y="25"/>
                    <a:pt x="39" y="25"/>
                    <a:pt x="39" y="25"/>
                  </a:cubicBezTo>
                  <a:cubicBezTo>
                    <a:pt x="7" y="25"/>
                    <a:pt x="7" y="25"/>
                    <a:pt x="7" y="25"/>
                  </a:cubicBezTo>
                  <a:cubicBezTo>
                    <a:pt x="7" y="31"/>
                    <a:pt x="9" y="35"/>
                    <a:pt x="12" y="38"/>
                  </a:cubicBezTo>
                  <a:cubicBezTo>
                    <a:pt x="14" y="40"/>
                    <a:pt x="17" y="41"/>
                    <a:pt x="22" y="41"/>
                  </a:cubicBezTo>
                  <a:cubicBezTo>
                    <a:pt x="27" y="41"/>
                    <a:pt x="30" y="39"/>
                    <a:pt x="34" y="34"/>
                  </a:cubicBezTo>
                  <a:lnTo>
                    <a:pt x="39" y="39"/>
                  </a:lnTo>
                  <a:close/>
                  <a:moveTo>
                    <a:pt x="32" y="19"/>
                  </a:moveTo>
                  <a:cubicBezTo>
                    <a:pt x="31" y="10"/>
                    <a:pt x="28" y="6"/>
                    <a:pt x="20" y="6"/>
                  </a:cubicBezTo>
                  <a:cubicBezTo>
                    <a:pt x="13" y="6"/>
                    <a:pt x="9" y="10"/>
                    <a:pt x="7" y="19"/>
                  </a:cubicBezTo>
                  <a:lnTo>
                    <a:pt x="32" y="19"/>
                  </a:lnTo>
                  <a:close/>
                </a:path>
              </a:pathLst>
            </a:custGeom>
            <a:solidFill>
              <a:srgbClr val="1A83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
              <a:extLst>
                <a:ext uri="{FF2B5EF4-FFF2-40B4-BE49-F238E27FC236}">
                  <a16:creationId xmlns:a16="http://schemas.microsoft.com/office/drawing/2014/main" id="{07946FC8-108E-3D8A-11FF-EBDF9E9B45BB}"/>
                </a:ext>
              </a:extLst>
            </p:cNvPr>
            <p:cNvSpPr>
              <a:spLocks noEditPoints="1"/>
            </p:cNvSpPr>
            <p:nvPr/>
          </p:nvSpPr>
          <p:spPr bwMode="auto">
            <a:xfrm>
              <a:off x="203200" y="5710238"/>
              <a:ext cx="117475" cy="144463"/>
            </a:xfrm>
            <a:custGeom>
              <a:avLst/>
              <a:gdLst>
                <a:gd name="T0" fmla="*/ 55 w 100"/>
                <a:gd name="T1" fmla="*/ 0 h 122"/>
                <a:gd name="T2" fmla="*/ 95 w 100"/>
                <a:gd name="T3" fmla="*/ 32 h 122"/>
                <a:gd name="T4" fmla="*/ 78 w 100"/>
                <a:gd name="T5" fmla="*/ 58 h 122"/>
                <a:gd name="T6" fmla="*/ 100 w 100"/>
                <a:gd name="T7" fmla="*/ 87 h 122"/>
                <a:gd name="T8" fmla="*/ 57 w 100"/>
                <a:gd name="T9" fmla="*/ 122 h 122"/>
                <a:gd name="T10" fmla="*/ 0 w 100"/>
                <a:gd name="T11" fmla="*/ 122 h 122"/>
                <a:gd name="T12" fmla="*/ 0 w 100"/>
                <a:gd name="T13" fmla="*/ 0 h 122"/>
                <a:gd name="T14" fmla="*/ 55 w 100"/>
                <a:gd name="T15" fmla="*/ 0 h 122"/>
                <a:gd name="T16" fmla="*/ 54 w 100"/>
                <a:gd name="T17" fmla="*/ 49 h 122"/>
                <a:gd name="T18" fmla="*/ 69 w 100"/>
                <a:gd name="T19" fmla="*/ 35 h 122"/>
                <a:gd name="T20" fmla="*/ 53 w 100"/>
                <a:gd name="T21" fmla="*/ 21 h 122"/>
                <a:gd name="T22" fmla="*/ 27 w 100"/>
                <a:gd name="T23" fmla="*/ 21 h 122"/>
                <a:gd name="T24" fmla="*/ 27 w 100"/>
                <a:gd name="T25" fmla="*/ 49 h 122"/>
                <a:gd name="T26" fmla="*/ 54 w 100"/>
                <a:gd name="T27" fmla="*/ 49 h 122"/>
                <a:gd name="T28" fmla="*/ 55 w 100"/>
                <a:gd name="T29" fmla="*/ 101 h 122"/>
                <a:gd name="T30" fmla="*/ 73 w 100"/>
                <a:gd name="T31" fmla="*/ 84 h 122"/>
                <a:gd name="T32" fmla="*/ 54 w 100"/>
                <a:gd name="T33" fmla="*/ 68 h 122"/>
                <a:gd name="T34" fmla="*/ 27 w 100"/>
                <a:gd name="T35" fmla="*/ 68 h 122"/>
                <a:gd name="T36" fmla="*/ 27 w 100"/>
                <a:gd name="T37" fmla="*/ 101 h 122"/>
                <a:gd name="T38" fmla="*/ 55 w 100"/>
                <a:gd name="T3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122">
                  <a:moveTo>
                    <a:pt x="55" y="0"/>
                  </a:moveTo>
                  <a:cubicBezTo>
                    <a:pt x="81" y="0"/>
                    <a:pt x="95" y="11"/>
                    <a:pt x="95" y="32"/>
                  </a:cubicBezTo>
                  <a:cubicBezTo>
                    <a:pt x="95" y="45"/>
                    <a:pt x="91" y="52"/>
                    <a:pt x="78" y="58"/>
                  </a:cubicBezTo>
                  <a:cubicBezTo>
                    <a:pt x="94" y="63"/>
                    <a:pt x="100" y="72"/>
                    <a:pt x="100" y="87"/>
                  </a:cubicBezTo>
                  <a:cubicBezTo>
                    <a:pt x="100" y="110"/>
                    <a:pt x="85" y="122"/>
                    <a:pt x="57" y="122"/>
                  </a:cubicBezTo>
                  <a:cubicBezTo>
                    <a:pt x="0" y="122"/>
                    <a:pt x="0" y="122"/>
                    <a:pt x="0" y="122"/>
                  </a:cubicBezTo>
                  <a:cubicBezTo>
                    <a:pt x="0" y="0"/>
                    <a:pt x="0" y="0"/>
                    <a:pt x="0" y="0"/>
                  </a:cubicBezTo>
                  <a:lnTo>
                    <a:pt x="55" y="0"/>
                  </a:lnTo>
                  <a:close/>
                  <a:moveTo>
                    <a:pt x="54" y="49"/>
                  </a:moveTo>
                  <a:cubicBezTo>
                    <a:pt x="64" y="49"/>
                    <a:pt x="69" y="44"/>
                    <a:pt x="69" y="35"/>
                  </a:cubicBezTo>
                  <a:cubicBezTo>
                    <a:pt x="69" y="25"/>
                    <a:pt x="64" y="21"/>
                    <a:pt x="53" y="21"/>
                  </a:cubicBezTo>
                  <a:cubicBezTo>
                    <a:pt x="27" y="21"/>
                    <a:pt x="27" y="21"/>
                    <a:pt x="27" y="21"/>
                  </a:cubicBezTo>
                  <a:cubicBezTo>
                    <a:pt x="27" y="49"/>
                    <a:pt x="27" y="49"/>
                    <a:pt x="27" y="49"/>
                  </a:cubicBezTo>
                  <a:lnTo>
                    <a:pt x="54" y="49"/>
                  </a:lnTo>
                  <a:close/>
                  <a:moveTo>
                    <a:pt x="55" y="101"/>
                  </a:moveTo>
                  <a:cubicBezTo>
                    <a:pt x="67" y="101"/>
                    <a:pt x="73" y="95"/>
                    <a:pt x="73" y="84"/>
                  </a:cubicBezTo>
                  <a:cubicBezTo>
                    <a:pt x="73" y="74"/>
                    <a:pt x="67" y="68"/>
                    <a:pt x="54" y="68"/>
                  </a:cubicBezTo>
                  <a:cubicBezTo>
                    <a:pt x="27" y="68"/>
                    <a:pt x="27" y="68"/>
                    <a:pt x="27" y="68"/>
                  </a:cubicBezTo>
                  <a:cubicBezTo>
                    <a:pt x="27" y="101"/>
                    <a:pt x="27" y="101"/>
                    <a:pt x="27" y="101"/>
                  </a:cubicBezTo>
                  <a:lnTo>
                    <a:pt x="55" y="101"/>
                  </a:lnTo>
                  <a:close/>
                </a:path>
              </a:pathLst>
            </a:custGeom>
            <a:solidFill>
              <a:srgbClr val="BD0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7">
              <a:extLst>
                <a:ext uri="{FF2B5EF4-FFF2-40B4-BE49-F238E27FC236}">
                  <a16:creationId xmlns:a16="http://schemas.microsoft.com/office/drawing/2014/main" id="{27755AAF-127F-DCCA-722D-962D408C0A81}"/>
                </a:ext>
              </a:extLst>
            </p:cNvPr>
            <p:cNvSpPr>
              <a:spLocks/>
            </p:cNvSpPr>
            <p:nvPr/>
          </p:nvSpPr>
          <p:spPr bwMode="auto">
            <a:xfrm>
              <a:off x="322263" y="5708650"/>
              <a:ext cx="133350" cy="147638"/>
            </a:xfrm>
            <a:custGeom>
              <a:avLst/>
              <a:gdLst>
                <a:gd name="T0" fmla="*/ 94 w 114"/>
                <a:gd name="T1" fmla="*/ 106 h 125"/>
                <a:gd name="T2" fmla="*/ 57 w 114"/>
                <a:gd name="T3" fmla="*/ 125 h 125"/>
                <a:gd name="T4" fmla="*/ 0 w 114"/>
                <a:gd name="T5" fmla="*/ 63 h 125"/>
                <a:gd name="T6" fmla="*/ 61 w 114"/>
                <a:gd name="T7" fmla="*/ 0 h 125"/>
                <a:gd name="T8" fmla="*/ 98 w 114"/>
                <a:gd name="T9" fmla="*/ 13 h 125"/>
                <a:gd name="T10" fmla="*/ 109 w 114"/>
                <a:gd name="T11" fmla="*/ 27 h 125"/>
                <a:gd name="T12" fmla="*/ 84 w 114"/>
                <a:gd name="T13" fmla="*/ 37 h 125"/>
                <a:gd name="T14" fmla="*/ 59 w 114"/>
                <a:gd name="T15" fmla="*/ 22 h 125"/>
                <a:gd name="T16" fmla="*/ 29 w 114"/>
                <a:gd name="T17" fmla="*/ 63 h 125"/>
                <a:gd name="T18" fmla="*/ 60 w 114"/>
                <a:gd name="T19" fmla="*/ 103 h 125"/>
                <a:gd name="T20" fmla="*/ 88 w 114"/>
                <a:gd name="T21" fmla="*/ 78 h 125"/>
                <a:gd name="T22" fmla="*/ 88 w 114"/>
                <a:gd name="T23" fmla="*/ 77 h 125"/>
                <a:gd name="T24" fmla="*/ 62 w 114"/>
                <a:gd name="T25" fmla="*/ 77 h 125"/>
                <a:gd name="T26" fmla="*/ 62 w 114"/>
                <a:gd name="T27" fmla="*/ 57 h 125"/>
                <a:gd name="T28" fmla="*/ 114 w 114"/>
                <a:gd name="T29" fmla="*/ 57 h 125"/>
                <a:gd name="T30" fmla="*/ 114 w 114"/>
                <a:gd name="T31" fmla="*/ 124 h 125"/>
                <a:gd name="T32" fmla="*/ 99 w 114"/>
                <a:gd name="T33" fmla="*/ 124 h 125"/>
                <a:gd name="T34" fmla="*/ 94 w 114"/>
                <a:gd name="T35" fmla="*/ 10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25">
                  <a:moveTo>
                    <a:pt x="94" y="106"/>
                  </a:moveTo>
                  <a:cubicBezTo>
                    <a:pt x="85" y="119"/>
                    <a:pt x="73" y="125"/>
                    <a:pt x="57" y="125"/>
                  </a:cubicBezTo>
                  <a:cubicBezTo>
                    <a:pt x="23" y="125"/>
                    <a:pt x="0" y="100"/>
                    <a:pt x="0" y="63"/>
                  </a:cubicBezTo>
                  <a:cubicBezTo>
                    <a:pt x="0" y="26"/>
                    <a:pt x="24" y="0"/>
                    <a:pt x="61" y="0"/>
                  </a:cubicBezTo>
                  <a:cubicBezTo>
                    <a:pt x="76" y="0"/>
                    <a:pt x="88" y="4"/>
                    <a:pt x="98" y="13"/>
                  </a:cubicBezTo>
                  <a:cubicBezTo>
                    <a:pt x="102" y="17"/>
                    <a:pt x="105" y="21"/>
                    <a:pt x="109" y="27"/>
                  </a:cubicBezTo>
                  <a:cubicBezTo>
                    <a:pt x="84" y="37"/>
                    <a:pt x="84" y="37"/>
                    <a:pt x="84" y="37"/>
                  </a:cubicBezTo>
                  <a:cubicBezTo>
                    <a:pt x="79" y="26"/>
                    <a:pt x="71" y="22"/>
                    <a:pt x="59" y="22"/>
                  </a:cubicBezTo>
                  <a:cubicBezTo>
                    <a:pt x="40" y="22"/>
                    <a:pt x="29" y="37"/>
                    <a:pt x="29" y="63"/>
                  </a:cubicBezTo>
                  <a:cubicBezTo>
                    <a:pt x="29" y="89"/>
                    <a:pt x="40" y="103"/>
                    <a:pt x="60" y="103"/>
                  </a:cubicBezTo>
                  <a:cubicBezTo>
                    <a:pt x="76" y="103"/>
                    <a:pt x="88" y="93"/>
                    <a:pt x="88" y="78"/>
                  </a:cubicBezTo>
                  <a:cubicBezTo>
                    <a:pt x="88" y="77"/>
                    <a:pt x="88" y="77"/>
                    <a:pt x="88" y="77"/>
                  </a:cubicBezTo>
                  <a:cubicBezTo>
                    <a:pt x="62" y="77"/>
                    <a:pt x="62" y="77"/>
                    <a:pt x="62" y="77"/>
                  </a:cubicBezTo>
                  <a:cubicBezTo>
                    <a:pt x="62" y="57"/>
                    <a:pt x="62" y="57"/>
                    <a:pt x="62" y="57"/>
                  </a:cubicBezTo>
                  <a:cubicBezTo>
                    <a:pt x="114" y="57"/>
                    <a:pt x="114" y="57"/>
                    <a:pt x="114" y="57"/>
                  </a:cubicBezTo>
                  <a:cubicBezTo>
                    <a:pt x="114" y="124"/>
                    <a:pt x="114" y="124"/>
                    <a:pt x="114" y="124"/>
                  </a:cubicBezTo>
                  <a:cubicBezTo>
                    <a:pt x="99" y="124"/>
                    <a:pt x="99" y="124"/>
                    <a:pt x="99" y="124"/>
                  </a:cubicBezTo>
                  <a:lnTo>
                    <a:pt x="94" y="106"/>
                  </a:lnTo>
                  <a:close/>
                </a:path>
              </a:pathLst>
            </a:custGeom>
            <a:solidFill>
              <a:srgbClr val="BD0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8">
              <a:extLst>
                <a:ext uri="{FF2B5EF4-FFF2-40B4-BE49-F238E27FC236}">
                  <a16:creationId xmlns:a16="http://schemas.microsoft.com/office/drawing/2014/main" id="{C100BF01-5B7A-5964-B47A-63E42B7C5C2D}"/>
                </a:ext>
              </a:extLst>
            </p:cNvPr>
            <p:cNvSpPr>
              <a:spLocks/>
            </p:cNvSpPr>
            <p:nvPr/>
          </p:nvSpPr>
          <p:spPr bwMode="auto">
            <a:xfrm>
              <a:off x="460375" y="5708650"/>
              <a:ext cx="115888" cy="147638"/>
            </a:xfrm>
            <a:custGeom>
              <a:avLst/>
              <a:gdLst>
                <a:gd name="T0" fmla="*/ 24 w 99"/>
                <a:gd name="T1" fmla="*/ 86 h 125"/>
                <a:gd name="T2" fmla="*/ 50 w 99"/>
                <a:gd name="T3" fmla="*/ 104 h 125"/>
                <a:gd name="T4" fmla="*/ 72 w 99"/>
                <a:gd name="T5" fmla="*/ 89 h 125"/>
                <a:gd name="T6" fmla="*/ 50 w 99"/>
                <a:gd name="T7" fmla="*/ 73 h 125"/>
                <a:gd name="T8" fmla="*/ 19 w 99"/>
                <a:gd name="T9" fmla="*/ 63 h 125"/>
                <a:gd name="T10" fmla="*/ 5 w 99"/>
                <a:gd name="T11" fmla="*/ 37 h 125"/>
                <a:gd name="T12" fmla="*/ 50 w 99"/>
                <a:gd name="T13" fmla="*/ 0 h 125"/>
                <a:gd name="T14" fmla="*/ 96 w 99"/>
                <a:gd name="T15" fmla="*/ 22 h 125"/>
                <a:gd name="T16" fmla="*/ 74 w 99"/>
                <a:gd name="T17" fmla="*/ 34 h 125"/>
                <a:gd name="T18" fmla="*/ 51 w 99"/>
                <a:gd name="T19" fmla="*/ 22 h 125"/>
                <a:gd name="T20" fmla="*/ 32 w 99"/>
                <a:gd name="T21" fmla="*/ 35 h 125"/>
                <a:gd name="T22" fmla="*/ 53 w 99"/>
                <a:gd name="T23" fmla="*/ 49 h 125"/>
                <a:gd name="T24" fmla="*/ 85 w 99"/>
                <a:gd name="T25" fmla="*/ 59 h 125"/>
                <a:gd name="T26" fmla="*/ 99 w 99"/>
                <a:gd name="T27" fmla="*/ 87 h 125"/>
                <a:gd name="T28" fmla="*/ 51 w 99"/>
                <a:gd name="T29" fmla="*/ 125 h 125"/>
                <a:gd name="T30" fmla="*/ 0 w 99"/>
                <a:gd name="T31" fmla="*/ 96 h 125"/>
                <a:gd name="T32" fmla="*/ 24 w 99"/>
                <a:gd name="T33" fmla="*/ 8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125">
                  <a:moveTo>
                    <a:pt x="24" y="86"/>
                  </a:moveTo>
                  <a:cubicBezTo>
                    <a:pt x="29" y="99"/>
                    <a:pt x="37" y="104"/>
                    <a:pt x="50" y="104"/>
                  </a:cubicBezTo>
                  <a:cubicBezTo>
                    <a:pt x="64" y="104"/>
                    <a:pt x="72" y="98"/>
                    <a:pt x="72" y="89"/>
                  </a:cubicBezTo>
                  <a:cubicBezTo>
                    <a:pt x="72" y="81"/>
                    <a:pt x="68" y="78"/>
                    <a:pt x="50" y="73"/>
                  </a:cubicBezTo>
                  <a:cubicBezTo>
                    <a:pt x="31" y="69"/>
                    <a:pt x="25" y="67"/>
                    <a:pt x="19" y="63"/>
                  </a:cubicBezTo>
                  <a:cubicBezTo>
                    <a:pt x="10" y="57"/>
                    <a:pt x="5" y="49"/>
                    <a:pt x="5" y="37"/>
                  </a:cubicBezTo>
                  <a:cubicBezTo>
                    <a:pt x="5" y="14"/>
                    <a:pt x="22" y="0"/>
                    <a:pt x="50" y="0"/>
                  </a:cubicBezTo>
                  <a:cubicBezTo>
                    <a:pt x="69" y="0"/>
                    <a:pt x="84" y="7"/>
                    <a:pt x="96" y="22"/>
                  </a:cubicBezTo>
                  <a:cubicBezTo>
                    <a:pt x="74" y="34"/>
                    <a:pt x="74" y="34"/>
                    <a:pt x="74" y="34"/>
                  </a:cubicBezTo>
                  <a:cubicBezTo>
                    <a:pt x="66" y="24"/>
                    <a:pt x="59" y="22"/>
                    <a:pt x="51" y="22"/>
                  </a:cubicBezTo>
                  <a:cubicBezTo>
                    <a:pt x="38" y="22"/>
                    <a:pt x="32" y="26"/>
                    <a:pt x="32" y="35"/>
                  </a:cubicBezTo>
                  <a:cubicBezTo>
                    <a:pt x="32" y="42"/>
                    <a:pt x="37" y="46"/>
                    <a:pt x="53" y="49"/>
                  </a:cubicBezTo>
                  <a:cubicBezTo>
                    <a:pt x="69" y="52"/>
                    <a:pt x="78" y="55"/>
                    <a:pt x="85" y="59"/>
                  </a:cubicBezTo>
                  <a:cubicBezTo>
                    <a:pt x="94" y="66"/>
                    <a:pt x="99" y="75"/>
                    <a:pt x="99" y="87"/>
                  </a:cubicBezTo>
                  <a:cubicBezTo>
                    <a:pt x="99" y="112"/>
                    <a:pt x="82" y="125"/>
                    <a:pt x="51" y="125"/>
                  </a:cubicBezTo>
                  <a:cubicBezTo>
                    <a:pt x="25" y="125"/>
                    <a:pt x="10" y="116"/>
                    <a:pt x="0" y="96"/>
                  </a:cubicBezTo>
                  <a:lnTo>
                    <a:pt x="24" y="86"/>
                  </a:lnTo>
                  <a:close/>
                </a:path>
              </a:pathLst>
            </a:custGeom>
            <a:solidFill>
              <a:srgbClr val="BD0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9">
              <a:extLst>
                <a:ext uri="{FF2B5EF4-FFF2-40B4-BE49-F238E27FC236}">
                  <a16:creationId xmlns:a16="http://schemas.microsoft.com/office/drawing/2014/main" id="{F5684C82-2185-EDF2-7D08-1148DB4ABC06}"/>
                </a:ext>
              </a:extLst>
            </p:cNvPr>
            <p:cNvSpPr>
              <a:spLocks/>
            </p:cNvSpPr>
            <p:nvPr/>
          </p:nvSpPr>
          <p:spPr bwMode="auto">
            <a:xfrm>
              <a:off x="574675" y="5710238"/>
              <a:ext cx="193675" cy="144463"/>
            </a:xfrm>
            <a:custGeom>
              <a:avLst/>
              <a:gdLst>
                <a:gd name="T0" fmla="*/ 20 w 122"/>
                <a:gd name="T1" fmla="*/ 0 h 91"/>
                <a:gd name="T2" fmla="*/ 35 w 122"/>
                <a:gd name="T3" fmla="*/ 64 h 91"/>
                <a:gd name="T4" fmla="*/ 53 w 122"/>
                <a:gd name="T5" fmla="*/ 0 h 91"/>
                <a:gd name="T6" fmla="*/ 70 w 122"/>
                <a:gd name="T7" fmla="*/ 0 h 91"/>
                <a:gd name="T8" fmla="*/ 87 w 122"/>
                <a:gd name="T9" fmla="*/ 65 h 91"/>
                <a:gd name="T10" fmla="*/ 103 w 122"/>
                <a:gd name="T11" fmla="*/ 0 h 91"/>
                <a:gd name="T12" fmla="*/ 122 w 122"/>
                <a:gd name="T13" fmla="*/ 0 h 91"/>
                <a:gd name="T14" fmla="*/ 99 w 122"/>
                <a:gd name="T15" fmla="*/ 91 h 91"/>
                <a:gd name="T16" fmla="*/ 78 w 122"/>
                <a:gd name="T17" fmla="*/ 91 h 91"/>
                <a:gd name="T18" fmla="*/ 61 w 122"/>
                <a:gd name="T19" fmla="*/ 30 h 91"/>
                <a:gd name="T20" fmla="*/ 44 w 122"/>
                <a:gd name="T21" fmla="*/ 91 h 91"/>
                <a:gd name="T22" fmla="*/ 23 w 122"/>
                <a:gd name="T23" fmla="*/ 91 h 91"/>
                <a:gd name="T24" fmla="*/ 0 w 122"/>
                <a:gd name="T25" fmla="*/ 0 h 91"/>
                <a:gd name="T26" fmla="*/ 20 w 122"/>
                <a:gd name="T2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91">
                  <a:moveTo>
                    <a:pt x="20" y="0"/>
                  </a:moveTo>
                  <a:lnTo>
                    <a:pt x="35" y="64"/>
                  </a:lnTo>
                  <a:lnTo>
                    <a:pt x="53" y="0"/>
                  </a:lnTo>
                  <a:lnTo>
                    <a:pt x="70" y="0"/>
                  </a:lnTo>
                  <a:lnTo>
                    <a:pt x="87" y="65"/>
                  </a:lnTo>
                  <a:lnTo>
                    <a:pt x="103" y="0"/>
                  </a:lnTo>
                  <a:lnTo>
                    <a:pt x="122" y="0"/>
                  </a:lnTo>
                  <a:lnTo>
                    <a:pt x="99" y="91"/>
                  </a:lnTo>
                  <a:lnTo>
                    <a:pt x="78" y="91"/>
                  </a:lnTo>
                  <a:lnTo>
                    <a:pt x="61" y="30"/>
                  </a:lnTo>
                  <a:lnTo>
                    <a:pt x="44" y="91"/>
                  </a:lnTo>
                  <a:lnTo>
                    <a:pt x="23" y="91"/>
                  </a:lnTo>
                  <a:lnTo>
                    <a:pt x="0" y="0"/>
                  </a:lnTo>
                  <a:lnTo>
                    <a:pt x="20" y="0"/>
                  </a:lnTo>
                  <a:close/>
                </a:path>
              </a:pathLst>
            </a:custGeom>
            <a:solidFill>
              <a:srgbClr val="BD0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Textfeld">
            <a:extLst>
              <a:ext uri="{FF2B5EF4-FFF2-40B4-BE49-F238E27FC236}">
                <a16:creationId xmlns:a16="http://schemas.microsoft.com/office/drawing/2014/main" id="{2FB2DC31-F84F-E5A5-8804-3005EF154F0C}"/>
              </a:ext>
            </a:extLst>
          </p:cNvPr>
          <p:cNvSpPr txBox="1"/>
          <p:nvPr/>
        </p:nvSpPr>
        <p:spPr>
          <a:xfrm>
            <a:off x="6170710" y="2096894"/>
            <a:ext cx="4269438" cy="1551600"/>
          </a:xfrm>
          <a:prstGeom prst="rect">
            <a:avLst/>
          </a:prstGeom>
          <a:noFill/>
        </p:spPr>
        <p:txBody>
          <a:bodyPr wrap="square" lIns="0" tIns="0" rIns="0" bIns="0" rtlCol="0" anchor="ctr">
            <a:noAutofit/>
          </a:bodyPr>
          <a:lstStyle/>
          <a:p>
            <a:pPr marR="0" algn="l" defTabSz="914400" eaLnBrk="1" fontAlgn="auto" latinLnBrk="0" hangingPunct="1">
              <a:spcBef>
                <a:spcPts val="500"/>
              </a:spcBef>
              <a:spcAft>
                <a:spcPts val="0"/>
              </a:spcAft>
              <a:buClrTx/>
              <a:buSzTx/>
              <a:buFontTx/>
              <a:buNone/>
              <a:tabLst/>
            </a:pPr>
            <a:r>
              <a:rPr kumimoji="0" lang="de-DE" sz="4800" b="1" i="0" u="none" strike="noStrike" kern="0" cap="none" spc="0" normalizeH="0" baseline="0" noProof="0">
                <a:ln>
                  <a:noFill/>
                </a:ln>
                <a:solidFill>
                  <a:srgbClr val="71767C"/>
                </a:solidFill>
                <a:effectLst/>
                <a:uLnTx/>
                <a:uFillTx/>
              </a:rPr>
              <a:t>THANK YOU</a:t>
            </a:r>
          </a:p>
        </p:txBody>
      </p:sp>
      <p:grpSp>
        <p:nvGrpSpPr>
          <p:cNvPr id="2" name="Group 1">
            <a:extLst>
              <a:ext uri="{FF2B5EF4-FFF2-40B4-BE49-F238E27FC236}">
                <a16:creationId xmlns:a16="http://schemas.microsoft.com/office/drawing/2014/main" id="{86AE352A-359A-1009-2775-75859EAEBA42}"/>
              </a:ext>
            </a:extLst>
          </p:cNvPr>
          <p:cNvGrpSpPr/>
          <p:nvPr/>
        </p:nvGrpSpPr>
        <p:grpSpPr>
          <a:xfrm>
            <a:off x="203200" y="265195"/>
            <a:ext cx="5274815" cy="5281613"/>
            <a:chOff x="-9317038" y="0"/>
            <a:chExt cx="6159500" cy="6167438"/>
          </a:xfrm>
        </p:grpSpPr>
        <p:sp>
          <p:nvSpPr>
            <p:cNvPr id="3" name="Freeform 5">
              <a:extLst>
                <a:ext uri="{FF2B5EF4-FFF2-40B4-BE49-F238E27FC236}">
                  <a16:creationId xmlns:a16="http://schemas.microsoft.com/office/drawing/2014/main" id="{63F40CB9-BD59-542E-71AC-8748AB55F77B}"/>
                </a:ext>
              </a:extLst>
            </p:cNvPr>
            <p:cNvSpPr>
              <a:spLocks/>
            </p:cNvSpPr>
            <p:nvPr/>
          </p:nvSpPr>
          <p:spPr bwMode="auto">
            <a:xfrm>
              <a:off x="-6705601" y="2574925"/>
              <a:ext cx="3436938" cy="3481388"/>
            </a:xfrm>
            <a:custGeom>
              <a:avLst/>
              <a:gdLst>
                <a:gd name="T0" fmla="*/ 806 w 929"/>
                <a:gd name="T1" fmla="*/ 277 h 941"/>
                <a:gd name="T2" fmla="*/ 695 w 929"/>
                <a:gd name="T3" fmla="*/ 143 h 941"/>
                <a:gd name="T4" fmla="*/ 247 w 929"/>
                <a:gd name="T5" fmla="*/ 68 h 941"/>
                <a:gd name="T6" fmla="*/ 3 w 929"/>
                <a:gd name="T7" fmla="*/ 438 h 941"/>
                <a:gd name="T8" fmla="*/ 216 w 929"/>
                <a:gd name="T9" fmla="*/ 858 h 941"/>
                <a:gd name="T10" fmla="*/ 347 w 929"/>
                <a:gd name="T11" fmla="*/ 941 h 941"/>
                <a:gd name="T12" fmla="*/ 542 w 929"/>
                <a:gd name="T13" fmla="*/ 860 h 941"/>
                <a:gd name="T14" fmla="*/ 391 w 929"/>
                <a:gd name="T15" fmla="*/ 791 h 941"/>
                <a:gd name="T16" fmla="*/ 187 w 929"/>
                <a:gd name="T17" fmla="*/ 579 h 941"/>
                <a:gd name="T18" fmla="*/ 208 w 929"/>
                <a:gd name="T19" fmla="*/ 289 h 941"/>
                <a:gd name="T20" fmla="*/ 613 w 929"/>
                <a:gd name="T21" fmla="*/ 280 h 941"/>
                <a:gd name="T22" fmla="*/ 711 w 929"/>
                <a:gd name="T23" fmla="*/ 404 h 941"/>
                <a:gd name="T24" fmla="*/ 873 w 929"/>
                <a:gd name="T25" fmla="*/ 506 h 941"/>
                <a:gd name="T26" fmla="*/ 929 w 929"/>
                <a:gd name="T27" fmla="*/ 360 h 941"/>
                <a:gd name="T28" fmla="*/ 806 w 929"/>
                <a:gd name="T29" fmla="*/ 277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41">
                  <a:moveTo>
                    <a:pt x="806" y="277"/>
                  </a:moveTo>
                  <a:cubicBezTo>
                    <a:pt x="770" y="232"/>
                    <a:pt x="738" y="180"/>
                    <a:pt x="695" y="143"/>
                  </a:cubicBezTo>
                  <a:cubicBezTo>
                    <a:pt x="562" y="29"/>
                    <a:pt x="409" y="0"/>
                    <a:pt x="247" y="68"/>
                  </a:cubicBezTo>
                  <a:cubicBezTo>
                    <a:pt x="88" y="136"/>
                    <a:pt x="7" y="265"/>
                    <a:pt x="3" y="438"/>
                  </a:cubicBezTo>
                  <a:cubicBezTo>
                    <a:pt x="0" y="613"/>
                    <a:pt x="76" y="757"/>
                    <a:pt x="216" y="858"/>
                  </a:cubicBezTo>
                  <a:cubicBezTo>
                    <a:pt x="259" y="889"/>
                    <a:pt x="303" y="917"/>
                    <a:pt x="347" y="941"/>
                  </a:cubicBezTo>
                  <a:cubicBezTo>
                    <a:pt x="416" y="922"/>
                    <a:pt x="481" y="895"/>
                    <a:pt x="542" y="860"/>
                  </a:cubicBezTo>
                  <a:cubicBezTo>
                    <a:pt x="490" y="841"/>
                    <a:pt x="440" y="819"/>
                    <a:pt x="391" y="791"/>
                  </a:cubicBezTo>
                  <a:cubicBezTo>
                    <a:pt x="302" y="740"/>
                    <a:pt x="227" y="675"/>
                    <a:pt x="187" y="579"/>
                  </a:cubicBezTo>
                  <a:cubicBezTo>
                    <a:pt x="145" y="480"/>
                    <a:pt x="142" y="380"/>
                    <a:pt x="208" y="289"/>
                  </a:cubicBezTo>
                  <a:cubicBezTo>
                    <a:pt x="301" y="160"/>
                    <a:pt x="506" y="156"/>
                    <a:pt x="613" y="280"/>
                  </a:cubicBezTo>
                  <a:cubicBezTo>
                    <a:pt x="648" y="320"/>
                    <a:pt x="675" y="366"/>
                    <a:pt x="711" y="404"/>
                  </a:cubicBezTo>
                  <a:cubicBezTo>
                    <a:pt x="756" y="453"/>
                    <a:pt x="813" y="487"/>
                    <a:pt x="873" y="506"/>
                  </a:cubicBezTo>
                  <a:cubicBezTo>
                    <a:pt x="896" y="459"/>
                    <a:pt x="915" y="411"/>
                    <a:pt x="929" y="360"/>
                  </a:cubicBezTo>
                  <a:cubicBezTo>
                    <a:pt x="881" y="348"/>
                    <a:pt x="841" y="319"/>
                    <a:pt x="806" y="277"/>
                  </a:cubicBez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6">
              <a:extLst>
                <a:ext uri="{FF2B5EF4-FFF2-40B4-BE49-F238E27FC236}">
                  <a16:creationId xmlns:a16="http://schemas.microsoft.com/office/drawing/2014/main" id="{D8CD9C52-221A-DB95-D3D7-6C1923F930A6}"/>
                </a:ext>
              </a:extLst>
            </p:cNvPr>
            <p:cNvSpPr>
              <a:spLocks/>
            </p:cNvSpPr>
            <p:nvPr/>
          </p:nvSpPr>
          <p:spPr bwMode="auto">
            <a:xfrm>
              <a:off x="-8936038" y="319088"/>
              <a:ext cx="5364163" cy="5256213"/>
            </a:xfrm>
            <a:custGeom>
              <a:avLst/>
              <a:gdLst>
                <a:gd name="T0" fmla="*/ 378 w 1450"/>
                <a:gd name="T1" fmla="*/ 256 h 1421"/>
                <a:gd name="T2" fmla="*/ 7 w 1450"/>
                <a:gd name="T3" fmla="*/ 938 h 1421"/>
                <a:gd name="T4" fmla="*/ 7 w 1450"/>
                <a:gd name="T5" fmla="*/ 1163 h 1421"/>
                <a:gd name="T6" fmla="*/ 238 w 1450"/>
                <a:gd name="T7" fmla="*/ 1421 h 1421"/>
                <a:gd name="T8" fmla="*/ 175 w 1450"/>
                <a:gd name="T9" fmla="*/ 866 h 1421"/>
                <a:gd name="T10" fmla="*/ 913 w 1450"/>
                <a:gd name="T11" fmla="*/ 203 h 1421"/>
                <a:gd name="T12" fmla="*/ 1450 w 1450"/>
                <a:gd name="T13" fmla="*/ 332 h 1421"/>
                <a:gd name="T14" fmla="*/ 1213 w 1450"/>
                <a:gd name="T15" fmla="*/ 71 h 1421"/>
                <a:gd name="T16" fmla="*/ 378 w 1450"/>
                <a:gd name="T17" fmla="*/ 256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0" h="1421">
                  <a:moveTo>
                    <a:pt x="378" y="256"/>
                  </a:moveTo>
                  <a:cubicBezTo>
                    <a:pt x="156" y="428"/>
                    <a:pt x="32" y="660"/>
                    <a:pt x="7" y="938"/>
                  </a:cubicBezTo>
                  <a:cubicBezTo>
                    <a:pt x="0" y="1016"/>
                    <a:pt x="0" y="1091"/>
                    <a:pt x="7" y="1163"/>
                  </a:cubicBezTo>
                  <a:cubicBezTo>
                    <a:pt x="66" y="1264"/>
                    <a:pt x="144" y="1352"/>
                    <a:pt x="238" y="1421"/>
                  </a:cubicBezTo>
                  <a:cubicBezTo>
                    <a:pt x="162" y="1253"/>
                    <a:pt x="137" y="1060"/>
                    <a:pt x="175" y="866"/>
                  </a:cubicBezTo>
                  <a:cubicBezTo>
                    <a:pt x="246" y="506"/>
                    <a:pt x="549" y="231"/>
                    <a:pt x="913" y="203"/>
                  </a:cubicBezTo>
                  <a:cubicBezTo>
                    <a:pt x="1113" y="187"/>
                    <a:pt x="1291" y="234"/>
                    <a:pt x="1450" y="332"/>
                  </a:cubicBezTo>
                  <a:cubicBezTo>
                    <a:pt x="1390" y="229"/>
                    <a:pt x="1310" y="140"/>
                    <a:pt x="1213" y="71"/>
                  </a:cubicBezTo>
                  <a:cubicBezTo>
                    <a:pt x="918" y="0"/>
                    <a:pt x="637" y="55"/>
                    <a:pt x="378" y="256"/>
                  </a:cubicBez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9868EB0A-5CF1-6A12-0A50-5BC4334DF491}"/>
                </a:ext>
              </a:extLst>
            </p:cNvPr>
            <p:cNvSpPr>
              <a:spLocks/>
            </p:cNvSpPr>
            <p:nvPr/>
          </p:nvSpPr>
          <p:spPr bwMode="auto">
            <a:xfrm>
              <a:off x="-8029576" y="1228725"/>
              <a:ext cx="4872038" cy="4938713"/>
            </a:xfrm>
            <a:custGeom>
              <a:avLst/>
              <a:gdLst>
                <a:gd name="T0" fmla="*/ 1077 w 1317"/>
                <a:gd name="T1" fmla="*/ 169 h 1335"/>
                <a:gd name="T2" fmla="*/ 137 w 1317"/>
                <a:gd name="T3" fmla="*/ 470 h 1335"/>
                <a:gd name="T4" fmla="*/ 237 w 1317"/>
                <a:gd name="T5" fmla="*/ 1298 h 1335"/>
                <a:gd name="T6" fmla="*/ 484 w 1317"/>
                <a:gd name="T7" fmla="*/ 1335 h 1335"/>
                <a:gd name="T8" fmla="*/ 527 w 1317"/>
                <a:gd name="T9" fmla="*/ 1334 h 1335"/>
                <a:gd name="T10" fmla="*/ 506 w 1317"/>
                <a:gd name="T11" fmla="*/ 1321 h 1335"/>
                <a:gd name="T12" fmla="*/ 215 w 1317"/>
                <a:gd name="T13" fmla="*/ 885 h 1335"/>
                <a:gd name="T14" fmla="*/ 835 w 1317"/>
                <a:gd name="T15" fmla="*/ 257 h 1335"/>
                <a:gd name="T16" fmla="*/ 1237 w 1317"/>
                <a:gd name="T17" fmla="*/ 502 h 1335"/>
                <a:gd name="T18" fmla="*/ 1316 w 1317"/>
                <a:gd name="T19" fmla="*/ 543 h 1335"/>
                <a:gd name="T20" fmla="*/ 1317 w 1317"/>
                <a:gd name="T21" fmla="*/ 502 h 1335"/>
                <a:gd name="T22" fmla="*/ 1299 w 1317"/>
                <a:gd name="T23" fmla="*/ 333 h 1335"/>
                <a:gd name="T24" fmla="*/ 1077 w 1317"/>
                <a:gd name="T25" fmla="*/ 169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7" h="1335">
                  <a:moveTo>
                    <a:pt x="1077" y="169"/>
                  </a:moveTo>
                  <a:cubicBezTo>
                    <a:pt x="730" y="0"/>
                    <a:pt x="314" y="134"/>
                    <a:pt x="137" y="470"/>
                  </a:cubicBezTo>
                  <a:cubicBezTo>
                    <a:pt x="0" y="731"/>
                    <a:pt x="32" y="1065"/>
                    <a:pt x="237" y="1298"/>
                  </a:cubicBezTo>
                  <a:cubicBezTo>
                    <a:pt x="315" y="1322"/>
                    <a:pt x="398" y="1335"/>
                    <a:pt x="484" y="1335"/>
                  </a:cubicBezTo>
                  <a:cubicBezTo>
                    <a:pt x="499" y="1335"/>
                    <a:pt x="513" y="1335"/>
                    <a:pt x="527" y="1334"/>
                  </a:cubicBezTo>
                  <a:cubicBezTo>
                    <a:pt x="520" y="1330"/>
                    <a:pt x="513" y="1325"/>
                    <a:pt x="506" y="1321"/>
                  </a:cubicBezTo>
                  <a:cubicBezTo>
                    <a:pt x="342" y="1220"/>
                    <a:pt x="241" y="1077"/>
                    <a:pt x="215" y="885"/>
                  </a:cubicBezTo>
                  <a:cubicBezTo>
                    <a:pt x="165" y="517"/>
                    <a:pt x="472" y="206"/>
                    <a:pt x="835" y="257"/>
                  </a:cubicBezTo>
                  <a:cubicBezTo>
                    <a:pt x="1004" y="281"/>
                    <a:pt x="1137" y="365"/>
                    <a:pt x="1237" y="502"/>
                  </a:cubicBezTo>
                  <a:cubicBezTo>
                    <a:pt x="1259" y="532"/>
                    <a:pt x="1287" y="546"/>
                    <a:pt x="1316" y="543"/>
                  </a:cubicBezTo>
                  <a:cubicBezTo>
                    <a:pt x="1316" y="529"/>
                    <a:pt x="1317" y="516"/>
                    <a:pt x="1317" y="502"/>
                  </a:cubicBezTo>
                  <a:cubicBezTo>
                    <a:pt x="1317" y="444"/>
                    <a:pt x="1311" y="387"/>
                    <a:pt x="1299" y="333"/>
                  </a:cubicBezTo>
                  <a:cubicBezTo>
                    <a:pt x="1236" y="265"/>
                    <a:pt x="1162" y="210"/>
                    <a:pt x="1077" y="169"/>
                  </a:cubicBez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95F70F49-CE93-296A-F78C-310B4945E795}"/>
                </a:ext>
              </a:extLst>
            </p:cNvPr>
            <p:cNvSpPr>
              <a:spLocks/>
            </p:cNvSpPr>
            <p:nvPr/>
          </p:nvSpPr>
          <p:spPr bwMode="auto">
            <a:xfrm>
              <a:off x="-9317038" y="0"/>
              <a:ext cx="3203575" cy="3044825"/>
            </a:xfrm>
            <a:custGeom>
              <a:avLst/>
              <a:gdLst>
                <a:gd name="T0" fmla="*/ 832 w 866"/>
                <a:gd name="T1" fmla="*/ 2 h 823"/>
                <a:gd name="T2" fmla="*/ 0 w 866"/>
                <a:gd name="T3" fmla="*/ 823 h 823"/>
                <a:gd name="T4" fmla="*/ 851 w 866"/>
                <a:gd name="T5" fmla="*/ 3 h 823"/>
                <a:gd name="T6" fmla="*/ 866 w 866"/>
                <a:gd name="T7" fmla="*/ 0 h 823"/>
                <a:gd name="T8" fmla="*/ 832 w 866"/>
                <a:gd name="T9" fmla="*/ 2 h 823"/>
              </a:gdLst>
              <a:ahLst/>
              <a:cxnLst>
                <a:cxn ang="0">
                  <a:pos x="T0" y="T1"/>
                </a:cxn>
                <a:cxn ang="0">
                  <a:pos x="T2" y="T3"/>
                </a:cxn>
                <a:cxn ang="0">
                  <a:pos x="T4" y="T5"/>
                </a:cxn>
                <a:cxn ang="0">
                  <a:pos x="T6" y="T7"/>
                </a:cxn>
                <a:cxn ang="0">
                  <a:pos x="T8" y="T9"/>
                </a:cxn>
              </a:cxnLst>
              <a:rect l="0" t="0" r="r" b="b"/>
              <a:pathLst>
                <a:path w="866" h="823">
                  <a:moveTo>
                    <a:pt x="832" y="2"/>
                  </a:moveTo>
                  <a:cubicBezTo>
                    <a:pt x="376" y="2"/>
                    <a:pt x="6" y="368"/>
                    <a:pt x="0" y="823"/>
                  </a:cubicBezTo>
                  <a:cubicBezTo>
                    <a:pt x="108" y="409"/>
                    <a:pt x="438" y="92"/>
                    <a:pt x="851" y="3"/>
                  </a:cubicBezTo>
                  <a:cubicBezTo>
                    <a:pt x="856" y="2"/>
                    <a:pt x="861" y="1"/>
                    <a:pt x="866" y="0"/>
                  </a:cubicBezTo>
                  <a:cubicBezTo>
                    <a:pt x="856" y="0"/>
                    <a:pt x="842" y="2"/>
                    <a:pt x="832" y="2"/>
                  </a:cubicBez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86D038D0-C1BB-5A9B-6847-D653E5CFD5B3}"/>
                </a:ext>
              </a:extLst>
            </p:cNvPr>
            <p:cNvSpPr>
              <a:spLocks/>
            </p:cNvSpPr>
            <p:nvPr/>
          </p:nvSpPr>
          <p:spPr bwMode="auto">
            <a:xfrm>
              <a:off x="-5599113" y="3817938"/>
              <a:ext cx="1852613" cy="1538288"/>
            </a:xfrm>
            <a:custGeom>
              <a:avLst/>
              <a:gdLst>
                <a:gd name="T0" fmla="*/ 158 w 501"/>
                <a:gd name="T1" fmla="*/ 53 h 416"/>
                <a:gd name="T2" fmla="*/ 42 w 501"/>
                <a:gd name="T3" fmla="*/ 27 h 416"/>
                <a:gd name="T4" fmla="*/ 31 w 501"/>
                <a:gd name="T5" fmla="*/ 143 h 416"/>
                <a:gd name="T6" fmla="*/ 390 w 501"/>
                <a:gd name="T7" fmla="*/ 416 h 416"/>
                <a:gd name="T8" fmla="*/ 501 w 501"/>
                <a:gd name="T9" fmla="*/ 291 h 416"/>
                <a:gd name="T10" fmla="*/ 158 w 501"/>
                <a:gd name="T11" fmla="*/ 53 h 416"/>
              </a:gdLst>
              <a:ahLst/>
              <a:cxnLst>
                <a:cxn ang="0">
                  <a:pos x="T0" y="T1"/>
                </a:cxn>
                <a:cxn ang="0">
                  <a:pos x="T2" y="T3"/>
                </a:cxn>
                <a:cxn ang="0">
                  <a:pos x="T4" y="T5"/>
                </a:cxn>
                <a:cxn ang="0">
                  <a:pos x="T6" y="T7"/>
                </a:cxn>
                <a:cxn ang="0">
                  <a:pos x="T8" y="T9"/>
                </a:cxn>
                <a:cxn ang="0">
                  <a:pos x="T10" y="T11"/>
                </a:cxn>
              </a:cxnLst>
              <a:rect l="0" t="0" r="r" b="b"/>
              <a:pathLst>
                <a:path w="501" h="416">
                  <a:moveTo>
                    <a:pt x="158" y="53"/>
                  </a:moveTo>
                  <a:cubicBezTo>
                    <a:pt x="126" y="11"/>
                    <a:pt x="80" y="0"/>
                    <a:pt x="42" y="27"/>
                  </a:cubicBezTo>
                  <a:cubicBezTo>
                    <a:pt x="5" y="54"/>
                    <a:pt x="0" y="101"/>
                    <a:pt x="31" y="143"/>
                  </a:cubicBezTo>
                  <a:cubicBezTo>
                    <a:pt x="129" y="275"/>
                    <a:pt x="249" y="364"/>
                    <a:pt x="390" y="416"/>
                  </a:cubicBezTo>
                  <a:cubicBezTo>
                    <a:pt x="431" y="378"/>
                    <a:pt x="468" y="336"/>
                    <a:pt x="501" y="291"/>
                  </a:cubicBezTo>
                  <a:cubicBezTo>
                    <a:pt x="367" y="255"/>
                    <a:pt x="253" y="175"/>
                    <a:pt x="158" y="53"/>
                  </a:cubicBez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6388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3D8D0-7CFC-FB5B-797E-B084D7920E6F}"/>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EC6E4951-246B-D4F2-62F6-5282DDC3DE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F29A0A8D-C5B9-B8B3-CBA8-606CFB075407}"/>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3B2346E2-4511-E2D0-C8FE-72CBF0182D5B}"/>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51338ECE-DE79-CA0C-2999-75DA01CCB150}"/>
              </a:ext>
            </a:extLst>
          </p:cNvPr>
          <p:cNvSpPr txBox="1">
            <a:spLocks/>
          </p:cNvSpPr>
          <p:nvPr/>
        </p:nvSpPr>
        <p:spPr>
          <a:xfrm>
            <a:off x="3057176" y="366191"/>
            <a:ext cx="7055380" cy="1400530"/>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Existing vs Proposed System</a:t>
            </a:r>
            <a:endParaRPr lang="en-US" sz="3200">
              <a:solidFill>
                <a:schemeClr val="bg2">
                  <a:lumMod val="50000"/>
                </a:schemeClr>
              </a:solidFill>
            </a:endParaRPr>
          </a:p>
        </p:txBody>
      </p:sp>
      <p:sp>
        <p:nvSpPr>
          <p:cNvPr id="6" name="Content Placeholder 3">
            <a:extLst>
              <a:ext uri="{FF2B5EF4-FFF2-40B4-BE49-F238E27FC236}">
                <a16:creationId xmlns:a16="http://schemas.microsoft.com/office/drawing/2014/main" id="{1DCD3050-21EB-06D1-3BEB-B19DC7DE651E}"/>
              </a:ext>
            </a:extLst>
          </p:cNvPr>
          <p:cNvSpPr txBox="1">
            <a:spLocks/>
          </p:cNvSpPr>
          <p:nvPr/>
        </p:nvSpPr>
        <p:spPr>
          <a:xfrm>
            <a:off x="855131" y="1413326"/>
            <a:ext cx="3298115" cy="4015408"/>
          </a:xfrm>
          <a:prstGeom prst="rect">
            <a:avLst/>
          </a:prstGeom>
        </p:spPr>
        <p:txBody>
          <a:bodyPr>
            <a:norm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b="1">
                <a:cs typeface="Times New Roman" panose="02020603050405020304" pitchFamily="18" charset="0"/>
              </a:rPr>
              <a:t>Advantages of Proposed System:</a:t>
            </a:r>
          </a:p>
          <a:p>
            <a:pPr fontAlgn="auto">
              <a:spcAft>
                <a:spcPts val="0"/>
              </a:spcAft>
              <a:buFont typeface="Wingdings" panose="05000000000000000000" pitchFamily="2" charset="2"/>
              <a:buChar char="Ø"/>
            </a:pPr>
            <a:r>
              <a:rPr lang="en-US">
                <a:cs typeface="Times New Roman" panose="02020603050405020304" pitchFamily="18" charset="0"/>
              </a:rPr>
              <a:t>Real-time inventory and order tracking.</a:t>
            </a:r>
          </a:p>
          <a:p>
            <a:pPr fontAlgn="auto">
              <a:spcAft>
                <a:spcPts val="0"/>
              </a:spcAft>
              <a:buFont typeface="Wingdings" panose="05000000000000000000" pitchFamily="2" charset="2"/>
              <a:buChar char="Ø"/>
            </a:pPr>
            <a:r>
              <a:rPr lang="en-US">
                <a:cs typeface="Times New Roman" panose="02020603050405020304" pitchFamily="18" charset="0"/>
              </a:rPr>
              <a:t>AI-driven demand forecasting.</a:t>
            </a:r>
          </a:p>
          <a:p>
            <a:pPr fontAlgn="auto">
              <a:spcAft>
                <a:spcPts val="0"/>
              </a:spcAft>
              <a:buFont typeface="Wingdings" panose="05000000000000000000" pitchFamily="2" charset="2"/>
              <a:buChar char="Ø"/>
            </a:pPr>
            <a:r>
              <a:rPr lang="en-US">
                <a:cs typeface="Times New Roman" panose="02020603050405020304" pitchFamily="18" charset="0"/>
              </a:rPr>
              <a:t>Integration with third-party logistics.</a:t>
            </a:r>
          </a:p>
          <a:p>
            <a:pPr fontAlgn="auto">
              <a:spcAft>
                <a:spcPts val="0"/>
              </a:spcAft>
              <a:buFont typeface="Wingdings" panose="05000000000000000000" pitchFamily="2" charset="2"/>
              <a:buChar char="Ø"/>
            </a:pPr>
            <a:r>
              <a:rPr lang="en-US">
                <a:cs typeface="Times New Roman" panose="02020603050405020304" pitchFamily="18" charset="0"/>
              </a:rPr>
              <a:t>Role-based dashboards and automated alerts.</a:t>
            </a:r>
          </a:p>
          <a:p>
            <a:pPr fontAlgn="auto">
              <a:spcAft>
                <a:spcPts val="0"/>
              </a:spcAft>
              <a:buFont typeface="Wingdings" panose="05000000000000000000" pitchFamily="2" charset="2"/>
              <a:buChar char="Ø"/>
            </a:pPr>
            <a:r>
              <a:rPr lang="en-US">
                <a:cs typeface="Times New Roman" panose="02020603050405020304" pitchFamily="18" charset="0"/>
              </a:rPr>
              <a:t>Centralized reporting and analytics</a:t>
            </a:r>
          </a:p>
          <a:p>
            <a:pPr fontAlgn="auto">
              <a:spcAft>
                <a:spcPts val="0"/>
              </a:spcAft>
            </a:pPr>
            <a:endParaRPr lang="en-US"/>
          </a:p>
        </p:txBody>
      </p:sp>
      <p:sp>
        <p:nvSpPr>
          <p:cNvPr id="7" name="Content Placeholder 2">
            <a:extLst>
              <a:ext uri="{FF2B5EF4-FFF2-40B4-BE49-F238E27FC236}">
                <a16:creationId xmlns:a16="http://schemas.microsoft.com/office/drawing/2014/main" id="{FDD9604F-D40E-0E2B-FF45-A22F68A5DAE8}"/>
              </a:ext>
            </a:extLst>
          </p:cNvPr>
          <p:cNvSpPr txBox="1">
            <a:spLocks/>
          </p:cNvSpPr>
          <p:nvPr/>
        </p:nvSpPr>
        <p:spPr>
          <a:xfrm>
            <a:off x="5359907" y="1439071"/>
            <a:ext cx="3545988" cy="3846443"/>
          </a:xfrm>
          <a:prstGeom prst="rect">
            <a:avLst/>
          </a:prstGeom>
        </p:spPr>
        <p:txBody>
          <a:bodyPr>
            <a:norm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b="1">
                <a:cs typeface="Times New Roman" panose="02020603050405020304" pitchFamily="18" charset="0"/>
              </a:rPr>
              <a:t>Disadvantages of Existing System:</a:t>
            </a:r>
          </a:p>
          <a:p>
            <a:pPr fontAlgn="auto">
              <a:spcAft>
                <a:spcPts val="0"/>
              </a:spcAft>
              <a:buFont typeface="Wingdings" panose="05000000000000000000" pitchFamily="2" charset="2"/>
              <a:buChar char="Ø"/>
            </a:pPr>
            <a:r>
              <a:rPr lang="en-US">
                <a:cs typeface="Times New Roman" panose="02020603050405020304" pitchFamily="18" charset="0"/>
              </a:rPr>
              <a:t>The current system’s drawbacks include labor-intensive procedures that are prone to mistakes and delays.</a:t>
            </a:r>
          </a:p>
          <a:p>
            <a:pPr fontAlgn="auto">
              <a:spcAft>
                <a:spcPts val="0"/>
              </a:spcAft>
              <a:buFont typeface="Wingdings" panose="05000000000000000000" pitchFamily="2" charset="2"/>
              <a:buChar char="Ø"/>
            </a:pPr>
            <a:r>
              <a:rPr lang="en-US">
                <a:cs typeface="Times New Roman" panose="02020603050405020304" pitchFamily="18" charset="0"/>
              </a:rPr>
              <a:t>Unable to view data in real time.</a:t>
            </a:r>
          </a:p>
          <a:p>
            <a:pPr fontAlgn="auto">
              <a:spcAft>
                <a:spcPts val="0"/>
              </a:spcAft>
              <a:buFont typeface="Wingdings" panose="05000000000000000000" pitchFamily="2" charset="2"/>
              <a:buChar char="Ø"/>
            </a:pPr>
            <a:r>
              <a:rPr lang="en-US">
                <a:cs typeface="Times New Roman" panose="02020603050405020304" pitchFamily="18" charset="0"/>
              </a:rPr>
              <a:t>Inadequate logistics and supplier integration.</a:t>
            </a:r>
          </a:p>
          <a:p>
            <a:pPr fontAlgn="auto">
              <a:spcAft>
                <a:spcPts val="0"/>
              </a:spcAft>
              <a:buFont typeface="Wingdings" panose="05000000000000000000" pitchFamily="2" charset="2"/>
              <a:buChar char="Ø"/>
            </a:pPr>
            <a:r>
              <a:rPr lang="en-US">
                <a:cs typeface="Times New Roman" panose="02020603050405020304" pitchFamily="18" charset="0"/>
              </a:rPr>
              <a:t>Limited capacity for forecasting and reporting.</a:t>
            </a:r>
          </a:p>
        </p:txBody>
      </p:sp>
    </p:spTree>
    <p:extLst>
      <p:ext uri="{BB962C8B-B14F-4D97-AF65-F5344CB8AC3E}">
        <p14:creationId xmlns:p14="http://schemas.microsoft.com/office/powerpoint/2010/main" val="266070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5F30A-AB12-FA81-2E2E-C8282FF46FBA}"/>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9F724162-3EF6-E63E-BF92-4D0D5D2B48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E2053442-5EBC-42D5-5F7B-CE577A8AD790}"/>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09AA9223-6506-7C0E-343D-DA3052DF1AB1}"/>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1">
            <a:extLst>
              <a:ext uri="{FF2B5EF4-FFF2-40B4-BE49-F238E27FC236}">
                <a16:creationId xmlns:a16="http://schemas.microsoft.com/office/drawing/2014/main" id="{445A7D44-C604-6E82-D76B-E2718B99670E}"/>
              </a:ext>
            </a:extLst>
          </p:cNvPr>
          <p:cNvSpPr txBox="1">
            <a:spLocks/>
          </p:cNvSpPr>
          <p:nvPr/>
        </p:nvSpPr>
        <p:spPr>
          <a:xfrm>
            <a:off x="3914245" y="366191"/>
            <a:ext cx="7055380" cy="1400530"/>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Technology Stack</a:t>
            </a:r>
            <a:endParaRPr lang="en-US" sz="3200">
              <a:solidFill>
                <a:schemeClr val="bg2">
                  <a:lumMod val="50000"/>
                </a:schemeClr>
              </a:solidFill>
            </a:endParaRPr>
          </a:p>
        </p:txBody>
      </p:sp>
      <p:sp>
        <p:nvSpPr>
          <p:cNvPr id="7" name="Content Placeholder 2">
            <a:extLst>
              <a:ext uri="{FF2B5EF4-FFF2-40B4-BE49-F238E27FC236}">
                <a16:creationId xmlns:a16="http://schemas.microsoft.com/office/drawing/2014/main" id="{011DCCFA-47A8-14F6-A4AF-1C91A67D6525}"/>
              </a:ext>
            </a:extLst>
          </p:cNvPr>
          <p:cNvSpPr txBox="1">
            <a:spLocks/>
          </p:cNvSpPr>
          <p:nvPr/>
        </p:nvSpPr>
        <p:spPr>
          <a:xfrm>
            <a:off x="818823" y="1608659"/>
            <a:ext cx="3298113" cy="4195763"/>
          </a:xfrm>
          <a:prstGeom prst="rect">
            <a:avLst/>
          </a:prstGeom>
        </p:spPr>
        <p:txBody>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b="1">
                <a:cs typeface="Times New Roman" panose="02020603050405020304" pitchFamily="18" charset="0"/>
              </a:rPr>
              <a:t>Frontend Technologies:</a:t>
            </a:r>
          </a:p>
          <a:p>
            <a:pPr fontAlgn="auto">
              <a:spcAft>
                <a:spcPts val="0"/>
              </a:spcAft>
              <a:buFont typeface="Wingdings" panose="05000000000000000000" pitchFamily="2" charset="2"/>
              <a:buChar char="Ø"/>
            </a:pPr>
            <a:r>
              <a:rPr lang="en-US">
                <a:cs typeface="Times New Roman" panose="02020603050405020304" pitchFamily="18" charset="0"/>
              </a:rPr>
              <a:t>Angular </a:t>
            </a:r>
          </a:p>
          <a:p>
            <a:pPr fontAlgn="auto">
              <a:spcAft>
                <a:spcPts val="0"/>
              </a:spcAft>
              <a:buFont typeface="Wingdings" panose="05000000000000000000" pitchFamily="2" charset="2"/>
              <a:buChar char="Ø"/>
            </a:pPr>
            <a:r>
              <a:rPr lang="en-US">
                <a:cs typeface="Times New Roman" panose="02020603050405020304" pitchFamily="18" charset="0"/>
              </a:rPr>
              <a:t>HTML/CSS</a:t>
            </a:r>
          </a:p>
          <a:p>
            <a:pPr fontAlgn="auto">
              <a:spcAft>
                <a:spcPts val="0"/>
              </a:spcAft>
              <a:buFont typeface="Wingdings" panose="05000000000000000000" pitchFamily="2" charset="2"/>
              <a:buChar char="Ø"/>
            </a:pPr>
            <a:r>
              <a:rPr lang="en-US">
                <a:cs typeface="Times New Roman" panose="02020603050405020304" pitchFamily="18" charset="0"/>
              </a:rPr>
              <a:t>Bootstrap</a:t>
            </a:r>
          </a:p>
          <a:p>
            <a:pPr fontAlgn="auto">
              <a:spcAft>
                <a:spcPts val="0"/>
              </a:spcAft>
            </a:pPr>
            <a:endParaRPr lang="en-US"/>
          </a:p>
        </p:txBody>
      </p:sp>
      <p:sp>
        <p:nvSpPr>
          <p:cNvPr id="8" name="Content Placeholder 3">
            <a:extLst>
              <a:ext uri="{FF2B5EF4-FFF2-40B4-BE49-F238E27FC236}">
                <a16:creationId xmlns:a16="http://schemas.microsoft.com/office/drawing/2014/main" id="{44611327-A47B-88D4-56C6-20D968A7E9F3}"/>
              </a:ext>
            </a:extLst>
          </p:cNvPr>
          <p:cNvSpPr txBox="1">
            <a:spLocks/>
          </p:cNvSpPr>
          <p:nvPr/>
        </p:nvSpPr>
        <p:spPr>
          <a:xfrm>
            <a:off x="5484812" y="1634421"/>
            <a:ext cx="3298115" cy="2901770"/>
          </a:xfrm>
          <a:prstGeom prst="rect">
            <a:avLst/>
          </a:prstGeom>
        </p:spPr>
        <p:txBody>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b="1">
                <a:cs typeface="Times New Roman" panose="02020603050405020304" pitchFamily="18" charset="0"/>
              </a:rPr>
              <a:t>Backend Technologies:</a:t>
            </a:r>
          </a:p>
          <a:p>
            <a:pPr fontAlgn="auto">
              <a:spcAft>
                <a:spcPts val="0"/>
              </a:spcAft>
              <a:buFont typeface="Wingdings" panose="05000000000000000000" pitchFamily="2" charset="2"/>
              <a:buChar char="Ø"/>
            </a:pPr>
            <a:r>
              <a:rPr lang="en-US">
                <a:cs typeface="Times New Roman" panose="02020603050405020304" pitchFamily="18" charset="0"/>
              </a:rPr>
              <a:t>Java (Spring Boot)</a:t>
            </a:r>
          </a:p>
          <a:p>
            <a:pPr fontAlgn="auto">
              <a:spcAft>
                <a:spcPts val="0"/>
              </a:spcAft>
              <a:buFont typeface="Wingdings" panose="05000000000000000000" pitchFamily="2" charset="2"/>
              <a:buChar char="Ø"/>
            </a:pPr>
            <a:r>
              <a:rPr lang="en-US">
                <a:cs typeface="Times New Roman" panose="02020603050405020304" pitchFamily="18" charset="0"/>
              </a:rPr>
              <a:t>REST APIs</a:t>
            </a:r>
          </a:p>
          <a:p>
            <a:pPr fontAlgn="auto">
              <a:spcAft>
                <a:spcPts val="0"/>
              </a:spcAft>
              <a:buFont typeface="Wingdings" panose="05000000000000000000" pitchFamily="2" charset="2"/>
              <a:buChar char="Ø"/>
            </a:pPr>
            <a:r>
              <a:rPr lang="en-US">
                <a:cs typeface="Times New Roman" panose="02020603050405020304" pitchFamily="18" charset="0"/>
              </a:rPr>
              <a:t>Oracle SQL</a:t>
            </a:r>
          </a:p>
          <a:p>
            <a:pPr fontAlgn="auto">
              <a:spcAft>
                <a:spcPts val="0"/>
              </a:spcAft>
              <a:buFont typeface="Wingdings" panose="05000000000000000000" pitchFamily="2" charset="2"/>
              <a:buChar char="Ø"/>
            </a:pPr>
            <a:r>
              <a:rPr lang="en-US">
                <a:cs typeface="Times New Roman" panose="02020603050405020304" pitchFamily="18" charset="0"/>
              </a:rPr>
              <a:t>JWT Authentication</a:t>
            </a:r>
          </a:p>
          <a:p>
            <a:pPr fontAlgn="auto">
              <a:spcAft>
                <a:spcPts val="0"/>
              </a:spcAft>
            </a:pPr>
            <a:endParaRPr lang="en-US"/>
          </a:p>
        </p:txBody>
      </p:sp>
    </p:spTree>
    <p:extLst>
      <p:ext uri="{BB962C8B-B14F-4D97-AF65-F5344CB8AC3E}">
        <p14:creationId xmlns:p14="http://schemas.microsoft.com/office/powerpoint/2010/main" val="259598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E1D6E-7C71-86EA-A5EF-6F80ADF7F0F1}"/>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0840C196-B01C-34A6-A1EF-62C862EA2C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EAF7D0AC-C91D-6329-CF9C-63E7B68FC319}"/>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9C41170F-3D5B-EB01-83AF-4ED4F3D550C8}"/>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F671A2E0-57D5-19E8-0C8E-FA4DA17513C6}"/>
              </a:ext>
            </a:extLst>
          </p:cNvPr>
          <p:cNvSpPr txBox="1">
            <a:spLocks/>
          </p:cNvSpPr>
          <p:nvPr/>
        </p:nvSpPr>
        <p:spPr>
          <a:xfrm>
            <a:off x="3587989" y="314674"/>
            <a:ext cx="5005595" cy="573094"/>
          </a:xfrm>
          <a:prstGeom prst="rect">
            <a:avLst/>
          </a:prstGeom>
        </p:spPr>
        <p:txBody>
          <a:bodyPr>
            <a:noAutofit/>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Application Flow Diagram</a:t>
            </a:r>
          </a:p>
        </p:txBody>
      </p:sp>
      <p:pic>
        <p:nvPicPr>
          <p:cNvPr id="6" name="Picture 2">
            <a:extLst>
              <a:ext uri="{FF2B5EF4-FFF2-40B4-BE49-F238E27FC236}">
                <a16:creationId xmlns:a16="http://schemas.microsoft.com/office/drawing/2014/main" id="{25FB1FBD-5945-FDF8-7970-CFBE9A19B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402" y="1313895"/>
            <a:ext cx="5859262" cy="454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165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1B86C-B6B7-5E04-C815-BE1AA06A11F4}"/>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0586DD8B-8D62-581B-95C7-DF1FBABA4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8996CCF8-6F28-2ED8-4D56-2CBFCE644523}"/>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81A4CBAA-64ED-51BB-FFB0-7DAE71C204D3}"/>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87D7B33E-892F-3FF8-CDE8-F16A3E9E5B05}"/>
              </a:ext>
            </a:extLst>
          </p:cNvPr>
          <p:cNvSpPr txBox="1">
            <a:spLocks/>
          </p:cNvSpPr>
          <p:nvPr/>
        </p:nvSpPr>
        <p:spPr>
          <a:xfrm>
            <a:off x="3556420" y="409826"/>
            <a:ext cx="4788589" cy="623529"/>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Database Flow Diagram</a:t>
            </a:r>
          </a:p>
        </p:txBody>
      </p:sp>
      <p:pic>
        <p:nvPicPr>
          <p:cNvPr id="6" name="Picture 2">
            <a:extLst>
              <a:ext uri="{FF2B5EF4-FFF2-40B4-BE49-F238E27FC236}">
                <a16:creationId xmlns:a16="http://schemas.microsoft.com/office/drawing/2014/main" id="{39419E0F-59C2-5D38-9A53-09F67738A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334" y="1284190"/>
            <a:ext cx="8808198" cy="457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285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8BF18-258D-F8DF-A486-B88E0E47698B}"/>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D5C8AD90-DD18-F25F-659C-A3D55159CB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334" y="230102"/>
            <a:ext cx="1185696" cy="836354"/>
          </a:xfrm>
          <a:prstGeom prst="rect">
            <a:avLst/>
          </a:prstGeom>
        </p:spPr>
      </p:pic>
      <p:sp>
        <p:nvSpPr>
          <p:cNvPr id="3" name="Freeform 6">
            <a:extLst>
              <a:ext uri="{FF2B5EF4-FFF2-40B4-BE49-F238E27FC236}">
                <a16:creationId xmlns:a16="http://schemas.microsoft.com/office/drawing/2014/main" id="{0CCE5466-A2F4-F390-25CF-D0E20654FD12}"/>
              </a:ext>
            </a:extLst>
          </p:cNvPr>
          <p:cNvSpPr>
            <a:spLocks/>
          </p:cNvSpPr>
          <p:nvPr/>
        </p:nvSpPr>
        <p:spPr bwMode="auto">
          <a:xfrm>
            <a:off x="0" y="1101853"/>
            <a:ext cx="5359907" cy="113839"/>
          </a:xfrm>
          <a:custGeom>
            <a:avLst/>
            <a:gdLst>
              <a:gd name="T0" fmla="*/ 1677 w 1677"/>
              <a:gd name="T1" fmla="*/ 0 h 83"/>
              <a:gd name="T2" fmla="*/ 1612 w 1677"/>
              <a:gd name="T3" fmla="*/ 83 h 83"/>
              <a:gd name="T4" fmla="*/ 0 w 1677"/>
              <a:gd name="T5" fmla="*/ 83 h 83"/>
              <a:gd name="T6" fmla="*/ 0 w 1677"/>
              <a:gd name="T7" fmla="*/ 0 h 83"/>
              <a:gd name="T8" fmla="*/ 1677 w 1677"/>
              <a:gd name="T9" fmla="*/ 0 h 83"/>
            </a:gdLst>
            <a:ahLst/>
            <a:cxnLst>
              <a:cxn ang="0">
                <a:pos x="T0" y="T1"/>
              </a:cxn>
              <a:cxn ang="0">
                <a:pos x="T2" y="T3"/>
              </a:cxn>
              <a:cxn ang="0">
                <a:pos x="T4" y="T5"/>
              </a:cxn>
              <a:cxn ang="0">
                <a:pos x="T6" y="T7"/>
              </a:cxn>
              <a:cxn ang="0">
                <a:pos x="T8" y="T9"/>
              </a:cxn>
            </a:cxnLst>
            <a:rect l="0" t="0" r="r" b="b"/>
            <a:pathLst>
              <a:path w="1677" h="83">
                <a:moveTo>
                  <a:pt x="1677" y="0"/>
                </a:moveTo>
                <a:cubicBezTo>
                  <a:pt x="1653" y="27"/>
                  <a:pt x="1632" y="54"/>
                  <a:pt x="1612" y="83"/>
                </a:cubicBezTo>
                <a:cubicBezTo>
                  <a:pt x="0" y="83"/>
                  <a:pt x="0" y="83"/>
                  <a:pt x="0" y="83"/>
                </a:cubicBezTo>
                <a:cubicBezTo>
                  <a:pt x="0" y="0"/>
                  <a:pt x="0" y="0"/>
                  <a:pt x="0" y="0"/>
                </a:cubicBezTo>
                <a:lnTo>
                  <a:pt x="1677" y="0"/>
                </a:lnTo>
                <a:close/>
              </a:path>
            </a:pathLst>
          </a:custGeom>
          <a:solidFill>
            <a:srgbClr val="BD0C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53D2F4DE-18B5-968E-8840-A9238F581EFB}"/>
              </a:ext>
            </a:extLst>
          </p:cNvPr>
          <p:cNvSpPr>
            <a:spLocks/>
          </p:cNvSpPr>
          <p:nvPr/>
        </p:nvSpPr>
        <p:spPr bwMode="auto">
          <a:xfrm>
            <a:off x="9393465" y="4957863"/>
            <a:ext cx="1576161" cy="245420"/>
          </a:xfrm>
          <a:custGeom>
            <a:avLst/>
            <a:gdLst>
              <a:gd name="T0" fmla="*/ 493 w 493"/>
              <a:gd name="T1" fmla="*/ 0 h 83"/>
              <a:gd name="T2" fmla="*/ 493 w 493"/>
              <a:gd name="T3" fmla="*/ 83 h 83"/>
              <a:gd name="T4" fmla="*/ 0 w 493"/>
              <a:gd name="T5" fmla="*/ 83 h 83"/>
              <a:gd name="T6" fmla="*/ 93 w 493"/>
              <a:gd name="T7" fmla="*/ 0 h 83"/>
              <a:gd name="T8" fmla="*/ 493 w 493"/>
              <a:gd name="T9" fmla="*/ 0 h 83"/>
            </a:gdLst>
            <a:ahLst/>
            <a:cxnLst>
              <a:cxn ang="0">
                <a:pos x="T0" y="T1"/>
              </a:cxn>
              <a:cxn ang="0">
                <a:pos x="T2" y="T3"/>
              </a:cxn>
              <a:cxn ang="0">
                <a:pos x="T4" y="T5"/>
              </a:cxn>
              <a:cxn ang="0">
                <a:pos x="T6" y="T7"/>
              </a:cxn>
              <a:cxn ang="0">
                <a:pos x="T8" y="T9"/>
              </a:cxn>
            </a:cxnLst>
            <a:rect l="0" t="0" r="r" b="b"/>
            <a:pathLst>
              <a:path w="493" h="83">
                <a:moveTo>
                  <a:pt x="493" y="0"/>
                </a:moveTo>
                <a:cubicBezTo>
                  <a:pt x="493" y="83"/>
                  <a:pt x="493" y="83"/>
                  <a:pt x="493" y="83"/>
                </a:cubicBezTo>
                <a:cubicBezTo>
                  <a:pt x="0" y="83"/>
                  <a:pt x="0" y="83"/>
                  <a:pt x="0" y="83"/>
                </a:cubicBezTo>
                <a:cubicBezTo>
                  <a:pt x="33" y="57"/>
                  <a:pt x="64" y="30"/>
                  <a:pt x="93" y="0"/>
                </a:cubicBezTo>
                <a:lnTo>
                  <a:pt x="493" y="0"/>
                </a:lnTo>
                <a:close/>
              </a:path>
            </a:pathLst>
          </a:custGeom>
          <a:solidFill>
            <a:srgbClr val="1782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D1A3037B-C26F-5508-81B0-E7F295D286D7}"/>
              </a:ext>
            </a:extLst>
          </p:cNvPr>
          <p:cNvSpPr txBox="1">
            <a:spLocks/>
          </p:cNvSpPr>
          <p:nvPr/>
        </p:nvSpPr>
        <p:spPr>
          <a:xfrm>
            <a:off x="4551510" y="347882"/>
            <a:ext cx="1866604" cy="754243"/>
          </a:xfrm>
          <a:prstGeom prst="rect">
            <a:avLst/>
          </a:prstGeom>
        </p:spPr>
        <p:txBody>
          <a:bodyPr/>
          <a:lst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a:lstStyle>
          <a:p>
            <a:pPr fontAlgn="auto">
              <a:spcAft>
                <a:spcPts val="0"/>
              </a:spcAft>
            </a:pPr>
            <a:r>
              <a:rPr lang="en-US" sz="3200">
                <a:solidFill>
                  <a:schemeClr val="bg2">
                    <a:lumMod val="50000"/>
                  </a:schemeClr>
                </a:solidFill>
                <a:latin typeface="Times New Roman" panose="02020603050405020304" pitchFamily="18" charset="0"/>
                <a:cs typeface="Times New Roman" panose="02020603050405020304" pitchFamily="18" charset="0"/>
              </a:rPr>
              <a:t>Database</a:t>
            </a:r>
          </a:p>
        </p:txBody>
      </p:sp>
      <p:pic>
        <p:nvPicPr>
          <p:cNvPr id="6" name="Content Placeholder 4">
            <a:extLst>
              <a:ext uri="{FF2B5EF4-FFF2-40B4-BE49-F238E27FC236}">
                <a16:creationId xmlns:a16="http://schemas.microsoft.com/office/drawing/2014/main" id="{BC9502A4-9BBF-7702-9539-27A8BBA981D2}"/>
              </a:ext>
            </a:extLst>
          </p:cNvPr>
          <p:cNvPicPr>
            <a:picLocks noChangeAspect="1"/>
          </p:cNvPicPr>
          <p:nvPr/>
        </p:nvPicPr>
        <p:blipFill>
          <a:blip r:embed="rId4"/>
          <a:stretch>
            <a:fillRect/>
          </a:stretch>
        </p:blipFill>
        <p:spPr>
          <a:xfrm>
            <a:off x="442334" y="1367160"/>
            <a:ext cx="8701666" cy="4225771"/>
          </a:xfrm>
          <a:prstGeom prst="rect">
            <a:avLst/>
          </a:prstGeom>
        </p:spPr>
      </p:pic>
    </p:spTree>
    <p:extLst>
      <p:ext uri="{BB962C8B-B14F-4D97-AF65-F5344CB8AC3E}">
        <p14:creationId xmlns:p14="http://schemas.microsoft.com/office/powerpoint/2010/main" val="79818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LLANGUAGE" val="eng"/>
  <p:tag name="MLTEMPLATEVERSION" val="2.0"/>
  <p:tag name="SAXCONVERSION" val="2"/>
  <p:tag name="SAXMLCOMPANYNAME" val="bosch"/>
  <p:tag name="SAXMLTEMPLATE" val="presentation_169"/>
</p:tagLst>
</file>

<file path=ppt/theme/theme1.xml><?xml version="1.0" encoding="utf-8"?>
<a:theme xmlns:a="http://schemas.openxmlformats.org/drawingml/2006/main" name="Bosch 2022">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AttachmentRemark</Sektion>
      <Reihenfolge>0</Reihenfolge>
    </Variable>
    <Variable>
      <Name>departmentshort</Name>
      <OrgInhalt>SO/OPM33-IN</OrgInhalt>
      <Wert>SO/OPM33-IN</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GmbH 2023. All rights reserved, also regarding any disposal, exploitation, reproduction, editing, distribution, as well as in the event of applications for industrial property rights.</OrgInhalt>
      <Wert>© Robert Bosch GmbH 2023.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2023-06-29</OrgInhalt>
      <Wert>2023-06-29</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2.xml><?xml version="1.0" encoding="utf-8"?>
<ct:contentTypeSchema xmlns:ct="http://schemas.microsoft.com/office/2006/metadata/contentType" xmlns:ma="http://schemas.microsoft.com/office/2006/metadata/properties/metaAttributes" ct:_="" ma:_="" ma:contentTypeName="Document" ma:contentTypeID="0x0101008DA4E5242610B54988C5950063FF2696" ma:contentTypeVersion="10" ma:contentTypeDescription="Create a new document." ma:contentTypeScope="" ma:versionID="42f26b537ea657da74e5f697ffb5233c">
  <xsd:schema xmlns:xsd="http://www.w3.org/2001/XMLSchema" xmlns:xs="http://www.w3.org/2001/XMLSchema" xmlns:p="http://schemas.microsoft.com/office/2006/metadata/properties" xmlns:ns3="0bebd041-e5e6-4efc-b767-e9f5d23b328e" targetNamespace="http://schemas.microsoft.com/office/2006/metadata/properties" ma:root="true" ma:fieldsID="90f13801c7be86b01bba7c37c0873333" ns3:_="">
    <xsd:import namespace="0bebd041-e5e6-4efc-b767-e9f5d23b328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ebd041-e5e6-4efc-b767-e9f5d23b328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5.xml><?xml version="1.0" encoding="utf-8"?>
<p:properties xmlns:p="http://schemas.microsoft.com/office/2006/metadata/properties" xmlns:xsi="http://www.w3.org/2001/XMLSchema-instance" xmlns:pc="http://schemas.microsoft.com/office/infopath/2007/PartnerControls">
  <documentManagement>
    <_activity xmlns="0bebd041-e5e6-4efc-b767-e9f5d23b328e" xsi:nil="true"/>
  </documentManagement>
</p:properties>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A8E1A054-6096-477D-A798-66D325E7DABD}">
  <ds:schemaRefs>
    <ds:schemaRef ds:uri="0bebd041-e5e6-4efc-b767-e9f5d23b32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9CC0F9A-9D5A-442D-9546-5B18300E737D}">
  <ds:schemaRefs>
    <ds:schemaRef ds:uri="http://schemas.microsoft.com/sharepoint/v3/contenttype/forms"/>
  </ds:schemaRefs>
</ds:datastoreItem>
</file>

<file path=customXml/itemProps4.xml><?xml version="1.0" encoding="utf-8"?>
<ds:datastoreItem xmlns:ds="http://schemas.openxmlformats.org/officeDocument/2006/customXml" ds:itemID="{D0252559-44F8-474C-B66D-E357B88E32C2}">
  <ds:schemaRefs/>
</ds:datastoreItem>
</file>

<file path=customXml/itemProps5.xml><?xml version="1.0" encoding="utf-8"?>
<ds:datastoreItem xmlns:ds="http://schemas.openxmlformats.org/officeDocument/2006/customXml" ds:itemID="{782064F9-7532-4C20-B0B4-CAE55AAC019E}">
  <ds:schemaRefs>
    <ds:schemaRef ds:uri="0bebd041-e5e6-4efc-b767-e9f5d23b328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presentation_169_1</Template>
  <TotalTime>23</TotalTime>
  <Words>602</Words>
  <Application>Microsoft Office PowerPoint</Application>
  <PresentationFormat>Custom</PresentationFormat>
  <Paragraphs>114</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Bosch Office Sans</vt:lpstr>
      <vt:lpstr>Calibri</vt:lpstr>
      <vt:lpstr>Symbol</vt:lpstr>
      <vt:lpstr>Times New Roman</vt:lpstr>
      <vt:lpstr>Wingdings</vt:lpstr>
      <vt:lpstr>Bosch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 Factory</dc:creator>
  <cp:lastModifiedBy>FIXED-TERM Saxena Nisheet (BGSW/PJ-ETA-H)</cp:lastModifiedBy>
  <cp:revision>62</cp:revision>
  <dcterms:created xsi:type="dcterms:W3CDTF">2023-06-29T04:19:16Z</dcterms:created>
  <dcterms:modified xsi:type="dcterms:W3CDTF">2026-01-13T06:35:36Z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y fmtid="{D5CDD505-2E9C-101B-9397-08002B2CF9AE}" pid="8" name="ContentTypeId">
    <vt:lpwstr>0x0101008DA4E5242610B54988C5950063FF2696</vt:lpwstr>
  </property>
  <property fmtid="{D5CDD505-2E9C-101B-9397-08002B2CF9AE}" pid="9" name="ecm_ItemDeleteBlockHolders">
    <vt:lpwstr/>
  </property>
  <property fmtid="{D5CDD505-2E9C-101B-9397-08002B2CF9AE}" pid="10" name="ecm_RecordRestrictions">
    <vt:lpwstr/>
  </property>
  <property fmtid="{D5CDD505-2E9C-101B-9397-08002B2CF9AE}" pid="11" name="ecm_ItemLockHolders">
    <vt:lpwstr/>
  </property>
  <property fmtid="{D5CDD505-2E9C-101B-9397-08002B2CF9AE}" pid="12" name="_dlc_DocIdItemGuid">
    <vt:lpwstr>a0cc269b-1802-4ee0-8069-55b52ecc3c90</vt:lpwstr>
  </property>
  <property fmtid="{D5CDD505-2E9C-101B-9397-08002B2CF9AE}" pid="13" name="ILMRevision">
    <vt:lpwstr/>
  </property>
  <property fmtid="{D5CDD505-2E9C-101B-9397-08002B2CF9AE}" pid="14" name="ConceptualVersion">
    <vt:lpwstr/>
  </property>
  <property fmtid="{D5CDD505-2E9C-101B-9397-08002B2CF9AE}" pid="15" name="ConceptualVersionTreeview">
    <vt:lpwstr/>
  </property>
  <property fmtid="{D5CDD505-2E9C-101B-9397-08002B2CF9AE}" pid="16" name="ILMComments">
    <vt:lpwstr/>
  </property>
  <property fmtid="{D5CDD505-2E9C-101B-9397-08002B2CF9AE}" pid="17" name="ILMExternalReference">
    <vt:lpwstr/>
  </property>
  <property fmtid="{D5CDD505-2E9C-101B-9397-08002B2CF9AE}" pid="18" name="DocIdOfLinkItem">
    <vt:lpwstr/>
  </property>
</Properties>
</file>